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7"/>
  </p:notesMasterIdLst>
  <p:handoutMasterIdLst>
    <p:handoutMasterId r:id="rId138"/>
  </p:handoutMasterIdLst>
  <p:sldIdLst>
    <p:sldId id="301" r:id="rId3"/>
    <p:sldId id="307" r:id="rId4"/>
    <p:sldId id="308" r:id="rId5"/>
    <p:sldId id="309" r:id="rId6"/>
    <p:sldId id="453" r:id="rId7"/>
    <p:sldId id="311" r:id="rId8"/>
    <p:sldId id="312" r:id="rId9"/>
    <p:sldId id="485" r:id="rId10"/>
    <p:sldId id="455" r:id="rId11"/>
    <p:sldId id="315" r:id="rId12"/>
    <p:sldId id="456" r:id="rId13"/>
    <p:sldId id="317" r:id="rId14"/>
    <p:sldId id="457" r:id="rId15"/>
    <p:sldId id="319" r:id="rId16"/>
    <p:sldId id="458" r:id="rId17"/>
    <p:sldId id="321" r:id="rId18"/>
    <p:sldId id="322" r:id="rId19"/>
    <p:sldId id="459" r:id="rId20"/>
    <p:sldId id="460" r:id="rId21"/>
    <p:sldId id="325" r:id="rId22"/>
    <p:sldId id="326" r:id="rId23"/>
    <p:sldId id="461" r:id="rId24"/>
    <p:sldId id="462" r:id="rId25"/>
    <p:sldId id="463" r:id="rId26"/>
    <p:sldId id="330" r:id="rId27"/>
    <p:sldId id="331" r:id="rId28"/>
    <p:sldId id="464" r:id="rId29"/>
    <p:sldId id="333" r:id="rId30"/>
    <p:sldId id="334" r:id="rId31"/>
    <p:sldId id="486" r:id="rId32"/>
    <p:sldId id="336" r:id="rId33"/>
    <p:sldId id="465" r:id="rId34"/>
    <p:sldId id="338" r:id="rId35"/>
    <p:sldId id="466" r:id="rId36"/>
    <p:sldId id="467" r:id="rId37"/>
    <p:sldId id="468" r:id="rId38"/>
    <p:sldId id="342" r:id="rId39"/>
    <p:sldId id="469" r:id="rId40"/>
    <p:sldId id="344" r:id="rId41"/>
    <p:sldId id="495" r:id="rId42"/>
    <p:sldId id="436" r:id="rId43"/>
    <p:sldId id="471" r:id="rId44"/>
    <p:sldId id="487" r:id="rId45"/>
    <p:sldId id="349" r:id="rId46"/>
    <p:sldId id="472" r:id="rId47"/>
    <p:sldId id="473" r:id="rId48"/>
    <p:sldId id="437" r:id="rId49"/>
    <p:sldId id="474" r:id="rId50"/>
    <p:sldId id="353" r:id="rId51"/>
    <p:sldId id="475" r:id="rId52"/>
    <p:sldId id="355" r:id="rId53"/>
    <p:sldId id="439" r:id="rId54"/>
    <p:sldId id="357" r:id="rId55"/>
    <p:sldId id="358" r:id="rId56"/>
    <p:sldId id="440" r:id="rId57"/>
    <p:sldId id="489" r:id="rId58"/>
    <p:sldId id="361" r:id="rId59"/>
    <p:sldId id="362" r:id="rId60"/>
    <p:sldId id="363" r:id="rId61"/>
    <p:sldId id="364" r:id="rId62"/>
    <p:sldId id="490"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491" r:id="rId84"/>
    <p:sldId id="387" r:id="rId85"/>
    <p:sldId id="388" r:id="rId86"/>
    <p:sldId id="447" r:id="rId87"/>
    <p:sldId id="390" r:id="rId88"/>
    <p:sldId id="476" r:id="rId89"/>
    <p:sldId id="477" r:id="rId90"/>
    <p:sldId id="393" r:id="rId91"/>
    <p:sldId id="394" r:id="rId92"/>
    <p:sldId id="395" r:id="rId93"/>
    <p:sldId id="396" r:id="rId94"/>
    <p:sldId id="448" r:id="rId95"/>
    <p:sldId id="397" r:id="rId96"/>
    <p:sldId id="398" r:id="rId97"/>
    <p:sldId id="399" r:id="rId98"/>
    <p:sldId id="400" r:id="rId99"/>
    <p:sldId id="401" r:id="rId100"/>
    <p:sldId id="402" r:id="rId101"/>
    <p:sldId id="403" r:id="rId102"/>
    <p:sldId id="404" r:id="rId103"/>
    <p:sldId id="405" r:id="rId104"/>
    <p:sldId id="406" r:id="rId105"/>
    <p:sldId id="407" r:id="rId106"/>
    <p:sldId id="408" r:id="rId107"/>
    <p:sldId id="492" r:id="rId108"/>
    <p:sldId id="410" r:id="rId109"/>
    <p:sldId id="478" r:id="rId110"/>
    <p:sldId id="412" r:id="rId111"/>
    <p:sldId id="413" r:id="rId112"/>
    <p:sldId id="479" r:id="rId113"/>
    <p:sldId id="414" r:id="rId114"/>
    <p:sldId id="415" r:id="rId115"/>
    <p:sldId id="480" r:id="rId116"/>
    <p:sldId id="481" r:id="rId117"/>
    <p:sldId id="418" r:id="rId118"/>
    <p:sldId id="419" r:id="rId119"/>
    <p:sldId id="420" r:id="rId120"/>
    <p:sldId id="451" r:id="rId121"/>
    <p:sldId id="493" r:id="rId122"/>
    <p:sldId id="482" r:id="rId123"/>
    <p:sldId id="494" r:id="rId124"/>
    <p:sldId id="425" r:id="rId125"/>
    <p:sldId id="426" r:id="rId126"/>
    <p:sldId id="427" r:id="rId127"/>
    <p:sldId id="428" r:id="rId128"/>
    <p:sldId id="429" r:id="rId129"/>
    <p:sldId id="483" r:id="rId130"/>
    <p:sldId id="431" r:id="rId131"/>
    <p:sldId id="432" r:id="rId132"/>
    <p:sldId id="433" r:id="rId133"/>
    <p:sldId id="484" r:id="rId134"/>
    <p:sldId id="435" r:id="rId135"/>
    <p:sldId id="305" r:id="rId1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0000"/>
    <a:srgbClr val="480000"/>
    <a:srgbClr val="140000"/>
    <a:srgbClr val="180000"/>
    <a:srgbClr val="360000"/>
    <a:srgbClr val="760000"/>
    <a:srgbClr val="2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85584" autoAdjust="0"/>
  </p:normalViewPr>
  <p:slideViewPr>
    <p:cSldViewPr snapToGrid="0" snapToObjects="1">
      <p:cViewPr varScale="1">
        <p:scale>
          <a:sx n="111" d="100"/>
          <a:sy n="111" d="100"/>
        </p:scale>
        <p:origin x="372" y="114"/>
      </p:cViewPr>
      <p:guideLst>
        <p:guide orient="horz" pos="2160"/>
        <p:guide pos="2880"/>
      </p:guideLst>
    </p:cSldViewPr>
  </p:slideViewPr>
  <p:outlineViewPr>
    <p:cViewPr>
      <p:scale>
        <a:sx n="50" d="100"/>
        <a:sy n="50" d="100"/>
      </p:scale>
      <p:origin x="0" y="-15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4/24/2018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xmlns:a="http://schemas.openxmlformats.org/drawingml/2006/main">
              <a:rPr lang="vi" sz="1200" b="0" i="0" u="none" strike="noStrike" kern="1200" cap="none" dirty="0" smtClean="0">
                <a:solidFill>
                  <a:schemeClr val="dk1"/>
                </a:solidFill>
                <a:latin typeface="Arial"/>
                <a:ea typeface="Arial"/>
                <a:cs typeface="Arial"/>
                <a:sym typeface="Arial"/>
              </a:rPr>
              <a:t>Nếu bản trình bày PowerPoint này chứa các phương trình toán học, bạn có thể cần kiểm tra xem máy tính của mình đã được cài đặt phần mềm sau chưa:</a:t>
            </a:r>
          </a:p>
          <a:p>
            <a:r xmlns:a="http://schemas.openxmlformats.org/drawingml/2006/main">
              <a:rPr lang="vi" sz="1200" b="0" i="0" u="none" strike="noStrike" kern="1200" cap="none" dirty="0" smtClean="0">
                <a:solidFill>
                  <a:schemeClr val="dk1"/>
                </a:solidFill>
                <a:latin typeface="Arial"/>
                <a:ea typeface="Arial"/>
                <a:cs typeface="Arial"/>
                <a:sym typeface="Arial"/>
              </a:rPr>
              <a:t>1) Plugin MathType</a:t>
            </a:r>
          </a:p>
          <a:p>
            <a:r xmlns:a="http://schemas.openxmlformats.org/drawingml/2006/main">
              <a:rPr lang="vi" sz="1200" b="0" i="0" u="none" strike="noStrike" kern="1200" cap="none" dirty="0" smtClean="0">
                <a:solidFill>
                  <a:schemeClr val="dk1"/>
                </a:solidFill>
                <a:latin typeface="Arial"/>
                <a:ea typeface="Arial"/>
                <a:cs typeface="Arial"/>
                <a:sym typeface="Arial"/>
              </a:rPr>
              <a:t>2) Math Player (có sẵn phiên bản miễn phí)</a:t>
            </a:r>
          </a:p>
          <a:p>
            <a:r xmlns:a="http://schemas.openxmlformats.org/drawingml/2006/main">
              <a:rPr lang="vi" sz="1200" b="0" i="0" u="none" strike="noStrike" kern="1200" cap="none" dirty="0" smtClean="0">
                <a:solidFill>
                  <a:schemeClr val="dk1"/>
                </a:solidFill>
                <a:latin typeface="Arial"/>
                <a:ea typeface="Arial"/>
                <a:cs typeface="Arial"/>
                <a:sym typeface="Arial"/>
              </a:rPr>
              <a:t>3) Trình đọc NVDA (có sẵn phiên bản miễn phí)</a:t>
            </a:r>
            <a:endParaRPr xmlns:a="http://schemas.openxmlformats.org/drawingml/2006/main"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49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4/24/2018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4/24/2018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4/24/2018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4/24/2018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4/24/2018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xmlns:a="http://schemas.openxmlformats.org/drawingml/2006/main" algn="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Bản quyền © 2017, 2013, 2010 Pearson Education, Inc. 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103.wmf"/><Relationship Id="rId3" Type="http://schemas.openxmlformats.org/officeDocument/2006/relationships/image" Target="../media/image104.png"/><Relationship Id="rId7" Type="http://schemas.openxmlformats.org/officeDocument/2006/relationships/image" Target="../media/image100.wmf"/><Relationship Id="rId12"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42.bin"/><Relationship Id="rId11" Type="http://schemas.openxmlformats.org/officeDocument/2006/relationships/image" Target="../media/image102.wmf"/><Relationship Id="rId5" Type="http://schemas.openxmlformats.org/officeDocument/2006/relationships/image" Target="../media/image99.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101.wmf"/></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notesSlide" Target="../notesSlides/notesSlide2.xml"/><Relationship Id="rId7" Type="http://schemas.openxmlformats.org/officeDocument/2006/relationships/oleObject" Target="../embeddings/oleObject47.bin"/><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image" Target="../media/image111.wmf"/><Relationship Id="rId5" Type="http://schemas.openxmlformats.org/officeDocument/2006/relationships/oleObject" Target="../embeddings/oleObject46.bin"/><Relationship Id="rId10" Type="http://schemas.openxmlformats.org/officeDocument/2006/relationships/image" Target="../media/image113.wmf"/><Relationship Id="rId4" Type="http://schemas.openxmlformats.org/officeDocument/2006/relationships/image" Target="../media/image114.png"/><Relationship Id="rId9" Type="http://schemas.openxmlformats.org/officeDocument/2006/relationships/oleObject" Target="../embeddings/oleObject48.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2.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oleObject" Target="../embeddings/oleObject56.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20.wmf"/><Relationship Id="rId11" Type="http://schemas.openxmlformats.org/officeDocument/2006/relationships/oleObject" Target="../embeddings/oleObject55.bin"/><Relationship Id="rId5" Type="http://schemas.openxmlformats.org/officeDocument/2006/relationships/oleObject" Target="../embeddings/oleObject50.bin"/><Relationship Id="rId10" Type="http://schemas.openxmlformats.org/officeDocument/2006/relationships/oleObject" Target="../embeddings/oleObject54.bin"/><Relationship Id="rId4" Type="http://schemas.openxmlformats.org/officeDocument/2006/relationships/image" Target="../media/image119.wmf"/><Relationship Id="rId9" Type="http://schemas.openxmlformats.org/officeDocument/2006/relationships/oleObject" Target="../embeddings/oleObject53.bin"/></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5.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9.bin"/><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14.bin"/><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3.png"/><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2.wmf"/><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image" Target="../media/image29.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3.xml"/><Relationship Id="rId1" Type="http://schemas.openxmlformats.org/officeDocument/2006/relationships/vmlDrawing" Target="../drawings/vmlDrawing7.vml"/><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23.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9.wmf"/><Relationship Id="rId5" Type="http://schemas.openxmlformats.org/officeDocument/2006/relationships/oleObject" Target="../embeddings/oleObject27.bin"/><Relationship Id="rId4" Type="http://schemas.openxmlformats.org/officeDocument/2006/relationships/image" Target="../media/image48.wmf"/></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55.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54.wmf"/><Relationship Id="rId5" Type="http://schemas.openxmlformats.org/officeDocument/2006/relationships/oleObject" Target="../embeddings/oleObject29.bin"/><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57.wmf"/><Relationship Id="rId5" Type="http://schemas.openxmlformats.org/officeDocument/2006/relationships/oleObject" Target="../embeddings/oleObject31.bin"/><Relationship Id="rId4" Type="http://schemas.openxmlformats.org/officeDocument/2006/relationships/image" Target="../media/image56.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0.xml"/><Relationship Id="rId1" Type="http://schemas.openxmlformats.org/officeDocument/2006/relationships/vmlDrawing" Target="../drawings/vmlDrawing12.vml"/><Relationship Id="rId4" Type="http://schemas.openxmlformats.org/officeDocument/2006/relationships/image" Target="../media/image59.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61.wmf"/><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62.png"/><Relationship Id="rId4" Type="http://schemas.openxmlformats.org/officeDocument/2006/relationships/image" Target="../media/image60.wmf"/></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0.xml"/><Relationship Id="rId1" Type="http://schemas.openxmlformats.org/officeDocument/2006/relationships/vmlDrawing" Target="../drawings/vmlDrawing14.vml"/><Relationship Id="rId5" Type="http://schemas.openxmlformats.org/officeDocument/2006/relationships/image" Target="../media/image69.wmf"/><Relationship Id="rId4" Type="http://schemas.openxmlformats.org/officeDocument/2006/relationships/oleObject" Target="../embeddings/oleObject36.bin"/></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0.xml"/><Relationship Id="rId1" Type="http://schemas.openxmlformats.org/officeDocument/2006/relationships/vmlDrawing" Target="../drawings/vmlDrawing15.vml"/><Relationship Id="rId5" Type="http://schemas.openxmlformats.org/officeDocument/2006/relationships/image" Target="../media/image71.wmf"/><Relationship Id="rId4"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0.xml"/><Relationship Id="rId1" Type="http://schemas.openxmlformats.org/officeDocument/2006/relationships/vmlDrawing" Target="../drawings/vmlDrawing16.vml"/><Relationship Id="rId4" Type="http://schemas.openxmlformats.org/officeDocument/2006/relationships/image" Target="../media/image8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81.wmf"/></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83.wmf"/><Relationship Id="rId4" Type="http://schemas.openxmlformats.org/officeDocument/2006/relationships/oleObject" Target="../embeddings/oleObject40.bin"/></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8.png"/><Relationship Id="rId7" Type="http://schemas.openxmlformats.org/officeDocument/2006/relationships/image" Target="../media/image6.wmf"/><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 Id="rId9" Type="http://schemas.openxmlformats.org/officeDocument/2006/relationships/image" Target="../media/image7.wmf"/></Relationships>
</file>

<file path=ppt/slides/_rels/slide9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xmlns:a="http://schemas.openxmlformats.org/drawingml/2006/main">
              <a:buSzPct val="100000"/>
            </a:pPr>
            <a:r xmlns:a="http://schemas.openxmlformats.org/drawingml/2006/main">
              <a:rPr lang="vi" altLang="en-US" dirty="0">
                <a:solidFill>
                  <a:schemeClr val="tx2"/>
                </a:solidFill>
                <a:latin typeface="Times New Roman" panose="02020603050405020304" pitchFamily="18" charset="0"/>
                <a:ea typeface="Arial"/>
                <a:cs typeface="Times New Roman" panose="02020603050405020304" pitchFamily="18" charset="0"/>
                <a:sym typeface="Arial"/>
              </a:rPr>
              <a:t>Mạng máy tính: Cách tiếp cận từ trên xuống</a:t>
            </a:r>
            <a:endParaRPr xmlns:a="http://schemas.openxmlformats.org/drawingml/2006/main"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xmlns:a="http://schemas.openxmlformats.org/drawingml/2006/main">
              <a:rPr lang="vi" dirty="0" smtClean="0">
                <a:solidFill>
                  <a:schemeClr val="tx2"/>
                </a:solidFill>
                <a:latin typeface="+mn-lt"/>
              </a:rPr>
              <a:t>Phiên bản thứ bảy</a:t>
            </a:r>
            <a:endParaRPr xmlns:a="http://schemas.openxmlformats.org/drawingml/2006/main"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xmlns:a="http://schemas.openxmlformats.org/drawingml/2006/main" lvl="0" algn="ctr"/>
            <a:r xmlns:a="http://schemas.openxmlformats.org/drawingml/2006/main">
              <a:rPr lang="vi" b="1" dirty="0" smtClean="0">
                <a:latin typeface="+mn-lt"/>
              </a:rPr>
              <a:t>Chương 8</a:t>
            </a:r>
            <a:endParaRPr xmlns:a="http://schemas.openxmlformats.org/drawingml/2006/main"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xmlns:a="http://schemas.openxmlformats.org/drawingml/2006/main" algn="ctr"/>
            <a:r xmlns:a="http://schemas.openxmlformats.org/drawingml/2006/main">
              <a:rPr lang="vi" dirty="0">
                <a:solidFill>
                  <a:schemeClr val="tx1"/>
                </a:solidFill>
                <a:latin typeface="+mn-lt"/>
              </a:rPr>
              <a:t>Bảo mật </a:t>
            </a:r>
            <a:r xmlns:a="http://schemas.openxmlformats.org/drawingml/2006/main">
              <a:rPr lang="vi" dirty="0" smtClean="0">
                <a:solidFill>
                  <a:schemeClr val="tx1"/>
                </a:solidFill>
                <a:latin typeface="+mn-lt"/>
              </a:rPr>
              <a:t>trong mạng máy tính</a:t>
            </a:r>
            <a:endParaRPr xmlns:a="http://schemas.openxmlformats.org/drawingml/2006/main" lang="en-US" dirty="0">
              <a:solidFill>
                <a:schemeClr val="tx1"/>
              </a:solidFill>
              <a:latin typeface="+mn-lt"/>
              <a:cs typeface="Arial" charset="0"/>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xmlns:a="http://schemas.openxmlformats.org/drawingml/2006/main" algn="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Bản quyền ©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2017, 2013, 2010 Pearson </a:t>
            </a: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Education, Inc.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Phá vỡ một sơ đồ mã hóa</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533400" y="1600200"/>
            <a:ext cx="3810000" cy="3116207"/>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chỉ tấn công vào bản mã: </a:t>
            </a:r>
            <a:r xmlns:a="http://schemas.openxmlformats.org/drawingml/2006/main">
              <a:rPr lang="vi" sz="2400" dirty="0">
                <a:solidFill>
                  <a:srgbClr val="000000"/>
                </a:solidFill>
                <a:latin typeface="Arial (Body)"/>
                <a:ea typeface="ＭＳ Ｐゴシック" charset="0"/>
              </a:rPr>
              <a:t>Trudy có bản mã mà cô ấy có thể phân tích</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Hai cách tiếp cận: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brute force: tìm kiếm qua tất cả </a:t>
            </a:r>
            <a:r xmlns:a="http://schemas.openxmlformats.org/drawingml/2006/main">
              <a:rPr lang="vi" sz="2400" dirty="0" smtClean="0">
                <a:solidFill>
                  <a:srgbClr val="000000"/>
                </a:solidFill>
                <a:latin typeface="Arial (Body)"/>
                <a:ea typeface="ＭＳ Ｐゴシック" charset="0"/>
              </a:rPr>
              <a:t>các phím</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phân tích </a:t>
            </a:r>
            <a:r xmlns:a="http://schemas.openxmlformats.org/drawingml/2006/main">
              <a:rPr lang="vi" sz="2400" dirty="0">
                <a:solidFill>
                  <a:srgbClr val="000000"/>
                </a:solidFill>
                <a:latin typeface="Arial (Body)"/>
                <a:ea typeface="ＭＳ Ｐゴシック" charset="0"/>
              </a:rPr>
              <a:t>thống kê</a:t>
            </a:r>
          </a:p>
        </p:txBody>
      </p:sp>
      <p:sp>
        <p:nvSpPr>
          <p:cNvPr id="4" name="Content Placeholder 3"/>
          <p:cNvSpPr>
            <a:spLocks noGrp="1"/>
          </p:cNvSpPr>
          <p:nvPr>
            <p:ph idx="13"/>
          </p:nvPr>
        </p:nvSpPr>
        <p:spPr>
          <a:xfrm>
            <a:off x="4495801" y="1600200"/>
            <a:ext cx="4119563" cy="4516591"/>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tấn công bằng bản rõ: </a:t>
            </a:r>
            <a:r xmlns:a="http://schemas.openxmlformats.org/drawingml/2006/main">
              <a:rPr lang="vi" sz="2400" dirty="0">
                <a:solidFill>
                  <a:srgbClr val="000000"/>
                </a:solidFill>
                <a:latin typeface="Arial (Body)"/>
                <a:ea typeface="ＭＳ Ｐゴシック" charset="0"/>
              </a:rPr>
              <a:t>Trudy có bản rõ tương ứng với bản mã</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ví dụ: trong mật mã một bảng chữ cái, Trudy xác định các cặp cho a,l,i,c,e,b,o,</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tấn công bản rõ đã chọn: </a:t>
            </a:r>
            <a:r xmlns:a="http://schemas.openxmlformats.org/drawingml/2006/main">
              <a:rPr lang="vi" sz="2400" dirty="0">
                <a:solidFill>
                  <a:srgbClr val="000000"/>
                </a:solidFill>
                <a:latin typeface="Arial (Body)"/>
                <a:ea typeface="ＭＳ Ｐゴシック" charset="0"/>
              </a:rPr>
              <a:t>Trudy có thể lấy bản mã cho </a:t>
            </a:r>
            <a:r xmlns:a="http://schemas.openxmlformats.org/drawingml/2006/main">
              <a:rPr lang="vi" sz="2400" dirty="0" smtClean="0">
                <a:solidFill>
                  <a:srgbClr val="000000"/>
                </a:solidFill>
                <a:latin typeface="Arial (Body)"/>
                <a:ea typeface="ＭＳ Ｐゴシック" charset="0"/>
              </a:rPr>
              <a:t>bản rõ đã chọn</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5847142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Cơ sở dữ liệu chính sách bảo mật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Đ)</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chính sách: Đối với một datagram nhất định, thực thể gửi cần biết liệu nó có nên sử dụng </a:t>
            </a:r>
            <a:r xmlns:a="http://schemas.openxmlformats.org/drawingml/2006/main">
              <a:rPr lang="vi" sz="24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Psec</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cũng cần biết </a:t>
            </a:r>
            <a:r xmlns:a="http://schemas.openxmlformats.org/drawingml/2006/main">
              <a:rPr lang="vi" sz="2400" dirty="0" smtClean="0">
                <a:solidFill>
                  <a:srgbClr val="000000"/>
                </a:solidFill>
                <a:latin typeface="Arial (Body)"/>
                <a:ea typeface="ＭＳ Ｐゴシック" charset="0"/>
              </a:rPr>
              <a:t>S nào</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 để </a:t>
            </a:r>
            <a:r xmlns:a="http://schemas.openxmlformats.org/drawingml/2006/main">
              <a:rPr lang="vi" sz="2400" dirty="0">
                <a:solidFill>
                  <a:srgbClr val="000000"/>
                </a:solidFill>
                <a:latin typeface="Arial (Body)"/>
                <a:ea typeface="ＭＳ Ｐゴシック" charset="0"/>
              </a:rPr>
              <a:t>sử dụng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có thể sử dụng: nguồn và đích </a:t>
            </a:r>
            <a:r xmlns:a="http://schemas.openxmlformats.org/drawingml/2006/main">
              <a:rPr lang="vi" sz="24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địa chỉ P </a:t>
            </a:r>
            <a:r xmlns:a="http://schemas.openxmlformats.org/drawingml/2006/main">
              <a:rPr lang="vi" sz="2400" dirty="0">
                <a:solidFill>
                  <a:srgbClr val="000000"/>
                </a:solidFill>
                <a:latin typeface="Arial (Body)"/>
                <a:ea typeface="ＭＳ Ｐゴシック" charset="0"/>
              </a:rPr>
              <a:t>; số giao thức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thông tin trong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D chỉ ra “ </a:t>
            </a:r>
            <a:r xmlns:a="http://schemas.openxmlformats.org/drawingml/2006/main">
              <a:rPr lang="vi" altLang="ja-JP" sz="2400" dirty="0" smtClean="0">
                <a:solidFill>
                  <a:srgbClr val="000000"/>
                </a:solidFill>
                <a:latin typeface="Arial (Body)"/>
                <a:ea typeface="ＭＳ Ｐゴシック" charset="0"/>
              </a:rPr>
              <a:t>những gì” </a:t>
            </a:r>
            <a:r xmlns:a="http://schemas.openxmlformats.org/drawingml/2006/main">
              <a:rPr lang="vi" altLang="ja-JP" sz="2400" dirty="0">
                <a:solidFill>
                  <a:srgbClr val="000000"/>
                </a:solidFill>
                <a:latin typeface="Arial (Body)"/>
                <a:ea typeface="ＭＳ Ｐゴシック" charset="0"/>
              </a:rPr>
              <a:t>phải làm với </a:t>
            </a:r>
            <a:r xmlns:a="http://schemas.openxmlformats.org/drawingml/2006/main">
              <a:rPr lang="vi" altLang="ja-JP" sz="2400" dirty="0" smtClean="0">
                <a:solidFill>
                  <a:srgbClr val="000000"/>
                </a:solidFill>
                <a:latin typeface="Arial (Body)"/>
                <a:ea typeface="ＭＳ Ｐゴシック" charset="0"/>
              </a:rPr>
              <a:t>datagram đến</a:t>
            </a:r>
            <a:endParaRPr xmlns:a="http://schemas.openxmlformats.org/drawingml/2006/main" lang="en-US" altLang="ja-JP"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thông tin trong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D chỉ “ </a:t>
            </a:r>
            <a:r xmlns:a="http://schemas.openxmlformats.org/drawingml/2006/main">
              <a:rPr lang="vi" altLang="ja-JP" sz="2400" dirty="0" smtClean="0">
                <a:solidFill>
                  <a:srgbClr val="000000"/>
                </a:solidFill>
                <a:latin typeface="Arial (Body)"/>
                <a:ea typeface="ＭＳ Ｐゴシック" charset="0"/>
              </a:rPr>
              <a:t>cách thức” </a:t>
            </a:r>
            <a:r xmlns:a="http://schemas.openxmlformats.org/drawingml/2006/main">
              <a:rPr lang="vi" altLang="ja-JP" sz="2400" dirty="0">
                <a:solidFill>
                  <a:srgbClr val="000000"/>
                </a:solidFill>
                <a:latin typeface="Arial (Body)"/>
                <a:ea typeface="ＭＳ Ｐゴシック" charset="0"/>
              </a:rPr>
              <a:t>để làm điều </a:t>
            </a:r>
            <a:r xmlns:a="http://schemas.openxmlformats.org/drawingml/2006/main">
              <a:rPr lang="vi" altLang="ja-JP" sz="2400" dirty="0" smtClean="0">
                <a:solidFill>
                  <a:srgbClr val="000000"/>
                </a:solidFill>
                <a:latin typeface="Arial (Body)"/>
                <a:ea typeface="ＭＳ Ｐゴシック" charset="0"/>
              </a:rPr>
              <a:t>đó</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70591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Tóm tắt: 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Dịch vụ Psec</a:t>
            </a:r>
            <a:endParaRPr xmlns:a="http://schemas.openxmlformats.org/drawingml/2006/main" lang="en-US" dirty="0">
              <a:latin typeface="Times New Roman" panose="02020603050405020304" pitchFamily="18" charset="0"/>
              <a:ea typeface="ＭＳ Ｐゴシック" charset="0"/>
            </a:endParaRPr>
          </a:p>
        </p:txBody>
      </p:sp>
      <p:pic>
        <p:nvPicPr>
          <p:cNvPr id="7" name="Picture 9" descr="Tru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612" y="1598171"/>
            <a:ext cx="936625"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type="body" idx="1"/>
          </p:nvPr>
        </p:nvSpPr>
        <p:spPr>
          <a:xfrm>
            <a:off x="457200" y="3004467"/>
            <a:ext cx="8229600" cy="320084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giả sử Trudy ngồi đâu đó giữa R1 và R2. cô ấy không </a:t>
            </a:r>
            <a:r xmlns:a="http://schemas.openxmlformats.org/drawingml/2006/main">
              <a:rPr lang="vi" altLang="ja-JP" sz="2200" dirty="0">
                <a:solidFill>
                  <a:srgbClr val="000000"/>
                </a:solidFill>
                <a:latin typeface="Arial (Body)"/>
                <a:ea typeface="ＭＳ Ｐゴシック" charset="0"/>
              </a:rPr>
              <a:t>biết </a:t>
            </a:r>
            <a:r xmlns:a="http://schemas.openxmlformats.org/drawingml/2006/main">
              <a:rPr lang="vi" altLang="ja-JP" sz="2200" dirty="0" smtClean="0">
                <a:solidFill>
                  <a:srgbClr val="000000"/>
                </a:solidFill>
                <a:latin typeface="Arial (Body)"/>
                <a:ea typeface="ＭＳ Ｐゴシック" charset="0"/>
              </a:rPr>
              <a:t>chìa khóa.</a:t>
            </a:r>
            <a:endParaRPr xmlns:a="http://schemas.openxmlformats.org/drawingml/2006/main" lang="en-US" altLang="ja-JP"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Trudy có thể xem nội dung gốc của datagram không? Làm thế nào về nguồn, mệnh </a:t>
            </a:r>
            <a:r xmlns:a="http://schemas.openxmlformats.org/drawingml/2006/main">
              <a:rPr lang="vi" sz="22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Địa chỉ P </a:t>
            </a:r>
            <a:r xmlns:a="http://schemas.openxmlformats.org/drawingml/2006/main">
              <a:rPr lang="vi" sz="2200" dirty="0">
                <a:solidFill>
                  <a:srgbClr val="000000"/>
                </a:solidFill>
                <a:latin typeface="Arial (Body)"/>
                <a:ea typeface="ＭＳ Ｐゴシック" charset="0"/>
              </a:rPr>
              <a:t>, giao thức truyền tải, cổng ứng dụng?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lật bit mà không bị phát hiện?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hóa trang thành R1 bằng cách sử dụng </a:t>
            </a:r>
            <a:r xmlns:a="http://schemas.openxmlformats.org/drawingml/2006/main">
              <a:rPr lang="vi" sz="2200" dirty="0" smtClean="0">
                <a:solidFill>
                  <a:srgbClr val="000000"/>
                </a:solidFill>
                <a:latin typeface="Arial (Body)"/>
                <a:ea typeface="ＭＳ Ｐゴシック" charset="0"/>
              </a:rPr>
              <a:t>R1 </a:t>
            </a:r>
            <a:r xmlns:a="http://schemas.openxmlformats.org/drawingml/2006/main">
              <a:rPr lang="vi" altLang="ja-JP" sz="2200" dirty="0" smtClean="0">
                <a:solidFill>
                  <a:srgbClr val="000000"/>
                </a:solidFill>
                <a:latin typeface="Arial (Body)"/>
                <a:ea typeface="ＭＳ Ｐゴシック" charset="0"/>
              </a:rPr>
              <a:t>'s I</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địa chỉ p </a:t>
            </a:r>
            <a:r xmlns:a="http://schemas.openxmlformats.org/drawingml/2006/main">
              <a:rPr lang="vi" altLang="ja-JP" sz="2200" dirty="0">
                <a:solidFill>
                  <a:srgbClr val="000000"/>
                </a:solidFill>
                <a:latin typeface="Arial (Body)"/>
                <a:ea typeface="ＭＳ Ｐゴシック" charset="0"/>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phát lại một datagram </a:t>
            </a:r>
            <a:r xmlns:a="http://schemas.openxmlformats.org/drawingml/2006/main">
              <a:rPr lang="vi" sz="2200" dirty="0" smtClean="0">
                <a:solidFill>
                  <a:srgbClr val="000000"/>
                </a:solidFill>
                <a:latin typeface="Arial (Body)"/>
                <a:ea typeface="ＭＳ Ｐゴシック" charset="0"/>
              </a:rPr>
              <a:t>?</a:t>
            </a:r>
            <a:endParaRPr xmlns:a="http://schemas.openxmlformats.org/drawingml/2006/main"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5240745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K</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 Trao đổi khóa Internet</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862839"/>
          </a:xfrm>
        </p:spPr>
        <p:txBody>
          <a:bodyPr wrap="square" lIns="91425" tIns="91425" rIns="91425" bIns="91425">
            <a:spAutoFit/>
          </a:bodyPr>
          <a:lstStyle/>
          <a:p>
            <a:pPr xmlns:a="http://schemas.openxmlformats.org/drawingml/2006/main" lvl="0"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ea typeface="ＭＳ Ｐゴシック" charset="0"/>
              </a:rPr>
              <a:t>các ví dụ trước: </a:t>
            </a:r>
            <a:r xmlns:a="http://schemas.openxmlformats.org/drawingml/2006/main">
              <a:rPr lang="vi" sz="1800" dirty="0">
                <a:solidFill>
                  <a:srgbClr val="000000"/>
                </a:solidFill>
                <a:latin typeface="Arial (Body)"/>
                <a:ea typeface="ＭＳ Ｐゴシック" charset="0"/>
              </a:rPr>
              <a:t>thiết lập thủ công </a:t>
            </a:r>
            <a:r xmlns:a="http://schemas.openxmlformats.org/drawingml/2006/main">
              <a:rPr lang="vi" sz="1800" dirty="0" smtClean="0">
                <a:solidFill>
                  <a:srgbClr val="000000"/>
                </a:solidFill>
                <a:latin typeface="Arial (Body)"/>
                <a:ea typeface="ＭＳ Ｐゴシック" charset="0"/>
              </a:rPr>
              <a:t>I Psec </a:t>
            </a:r>
            <a:r xmlns:a="http://schemas.openxmlformats.org/drawingml/2006/main">
              <a:rPr lang="vi" sz="1800" dirty="0">
                <a:solidFill>
                  <a:srgbClr val="000000"/>
                </a:solidFill>
                <a:latin typeface="Arial (Body)"/>
                <a:ea typeface="ＭＳ Ｐゴシック" charset="0"/>
              </a:rPr>
              <a:t>SA trong </a:t>
            </a:r>
            <a:r xmlns:a="http://schemas.openxmlformats.org/drawingml/2006/main">
              <a:rPr lang="vi" sz="18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Điểm cuối </a:t>
            </a:r>
            <a:r xmlns:a="http://schemas.openxmlformats.org/drawingml/2006/main">
              <a:rPr lang="vi" sz="1800" dirty="0" smtClean="0">
                <a:solidFill>
                  <a:srgbClr val="000000"/>
                </a:solidFill>
                <a:latin typeface="Arial (Body)"/>
                <a:ea typeface="ＭＳ Ｐゴシック" charset="0"/>
              </a:rPr>
              <a:t>Psec </a:t>
            </a:r>
            <a:r xmlns:a="http://schemas.openxmlformats.org/drawingml/2006/main">
              <a:rPr lang="vi" sz="1800" dirty="0">
                <a:solidFill>
                  <a:srgbClr val="000000"/>
                </a:solidFill>
                <a:latin typeface="Arial (Body)"/>
                <a:ea typeface="ＭＳ Ｐゴシック" charset="0"/>
              </a:rPr>
              <a:t>:</a:t>
            </a:r>
          </a:p>
          <a:p>
            <a:pPr xmlns:a="http://schemas.openxmlformats.org/drawingml/2006/main" marL="741600" lvl="2" indent="-284400" eaLnBrk="0" fontAlgn="base" hangingPunct="0">
              <a:spcAft>
                <a:spcPct val="0"/>
              </a:spcAft>
              <a:buFontTx/>
              <a:buChar char="–"/>
            </a:pPr>
            <a:r xmlns:a="http://schemas.openxmlformats.org/drawingml/2006/main">
              <a:rPr lang="vi" sz="1800" b="1" dirty="0">
                <a:solidFill>
                  <a:srgbClr val="000000"/>
                </a:solidFill>
                <a:latin typeface="Arial (Body)"/>
                <a:ea typeface="ＭＳ Ｐゴシック" charset="0"/>
                <a:cs typeface="Arial" charset="0"/>
              </a:rPr>
              <a:t>Ví dụ </a:t>
            </a:r>
            <a:r xmlns:a="http://schemas.openxmlformats.org/drawingml/2006/main">
              <a:rPr lang="vi" sz="1800" b="1" dirty="0" smtClean="0">
                <a:solidFill>
                  <a:srgbClr val="000000"/>
                </a:solidFill>
                <a:latin typeface="Arial (Body)"/>
                <a:ea typeface="ＭＳ Ｐゴシック" charset="0"/>
                <a:cs typeface="Arial" charset="0"/>
              </a:rPr>
              <a:t>S</a:t>
            </a:r>
            <a:r xmlns:a="http://schemas.openxmlformats.org/drawingml/2006/main">
              <a:rPr lang="vi" sz="100" b="1" dirty="0" smtClean="0">
                <a:solidFill>
                  <a:srgbClr val="000000"/>
                </a:solidFill>
                <a:latin typeface="Arial (Body)"/>
                <a:ea typeface="ＭＳ Ｐゴシック" charset="0"/>
                <a:cs typeface="Arial" charset="0"/>
              </a:rPr>
              <a:t> </a:t>
            </a:r>
            <a:r xmlns:a="http://schemas.openxmlformats.org/drawingml/2006/main">
              <a:rPr lang="vi" sz="1800" b="1" dirty="0" smtClean="0">
                <a:solidFill>
                  <a:srgbClr val="000000"/>
                </a:solidFill>
                <a:latin typeface="Arial (Body)"/>
                <a:ea typeface="ＭＳ Ｐゴシック" charset="0"/>
                <a:cs typeface="Arial" charset="0"/>
              </a:rPr>
              <a:t>Một</a:t>
            </a:r>
            <a:endParaRPr xmlns:a="http://schemas.openxmlformats.org/drawingml/2006/main" lang="en-US" sz="1800" b="1" dirty="0">
              <a:solidFill>
                <a:srgbClr val="000000"/>
              </a:solidFill>
              <a:latin typeface="Arial (Body)"/>
              <a:ea typeface="ＭＳ Ｐゴシック" charset="0"/>
              <a:cs typeface="Arial" charset="0"/>
            </a:endParaRPr>
          </a:p>
          <a:p>
            <a:pPr xmlns:a="http://schemas.openxmlformats.org/drawingml/2006/main" marL="1143000" lvl="3" indent="-228600" eaLnBrk="0" fontAlgn="base" hangingPunct="0">
              <a:spcAft>
                <a:spcPct val="0"/>
              </a:spcAft>
              <a:buFontTx/>
              <a:buChar char="▪"/>
            </a:pPr>
            <a:r xmlns:a="http://schemas.openxmlformats.org/drawingml/2006/main">
              <a:rPr lang="vi" sz="1800" dirty="0" smtClean="0">
                <a:solidFill>
                  <a:srgbClr val="000000"/>
                </a:solidFill>
                <a:latin typeface="Arial (Body)"/>
                <a:ea typeface="ＭＳ Ｐゴシック" charset="0"/>
                <a:cs typeface="Arial" charset="0"/>
              </a:rPr>
              <a:t>S</a:t>
            </a:r>
            <a:r xmlns:a="http://schemas.openxmlformats.org/drawingml/2006/main">
              <a:rPr lang="vi" sz="100" dirty="0" smtClean="0">
                <a:solidFill>
                  <a:srgbClr val="000000"/>
                </a:solidFill>
                <a:latin typeface="Arial (Body)"/>
                <a:ea typeface="ＭＳ Ｐゴシック" charset="0"/>
                <a:cs typeface="Arial" charset="0"/>
              </a:rPr>
              <a:t> </a:t>
            </a:r>
            <a:r xmlns:a="http://schemas.openxmlformats.org/drawingml/2006/main">
              <a:rPr lang="vi" sz="1800" dirty="0" smtClean="0">
                <a:solidFill>
                  <a:srgbClr val="000000"/>
                </a:solidFill>
                <a:latin typeface="Arial (Body)"/>
                <a:ea typeface="ＭＳ Ｐゴシック" charset="0"/>
                <a:cs typeface="Arial" charset="0"/>
              </a:rPr>
              <a:t>P</a:t>
            </a:r>
            <a:r xmlns:a="http://schemas.openxmlformats.org/drawingml/2006/main">
              <a:rPr lang="vi" sz="100" dirty="0" smtClean="0">
                <a:solidFill>
                  <a:srgbClr val="000000"/>
                </a:solidFill>
                <a:latin typeface="Arial (Body)"/>
                <a:ea typeface="ＭＳ Ｐゴシック" charset="0"/>
                <a:cs typeface="Arial" charset="0"/>
              </a:rPr>
              <a:t> </a:t>
            </a:r>
            <a:r xmlns:a="http://schemas.openxmlformats.org/drawingml/2006/main">
              <a:rPr lang="vi" sz="1800" dirty="0" smtClean="0">
                <a:solidFill>
                  <a:srgbClr val="000000"/>
                </a:solidFill>
                <a:latin typeface="Arial (Body)"/>
                <a:ea typeface="ＭＳ Ｐゴシック" charset="0"/>
                <a:cs typeface="Arial" charset="0"/>
              </a:rPr>
              <a:t>Tôi: 12345</a:t>
            </a:r>
          </a:p>
          <a:p>
            <a:pPr xmlns:a="http://schemas.openxmlformats.org/drawingml/2006/main" marL="1143000" lvl="3" indent="-228600" eaLnBrk="0" fontAlgn="base" hangingPunct="0">
              <a:spcAft>
                <a:spcPct val="0"/>
              </a:spcAft>
              <a:buFontTx/>
              <a:buChar char="▪"/>
            </a:pPr>
            <a:r xmlns:a="http://schemas.openxmlformats.org/drawingml/2006/main">
              <a:rPr lang="vi" sz="1800" dirty="0" smtClean="0">
                <a:solidFill>
                  <a:srgbClr val="000000"/>
                </a:solidFill>
                <a:latin typeface="Arial (Body)"/>
                <a:ea typeface="ＭＳ Ｐゴシック" charset="0"/>
                <a:cs typeface="Arial" charset="0"/>
              </a:rPr>
              <a:t>nguồn tôi</a:t>
            </a:r>
            <a:r xmlns:a="http://schemas.openxmlformats.org/drawingml/2006/main">
              <a:rPr lang="vi" sz="100" dirty="0" smtClean="0">
                <a:solidFill>
                  <a:srgbClr val="000000"/>
                </a:solidFill>
                <a:latin typeface="Arial (Body)"/>
                <a:ea typeface="ＭＳ Ｐゴシック" charset="0"/>
                <a:cs typeface="Arial" charset="0"/>
              </a:rPr>
              <a:t> Mã </a:t>
            </a:r>
            <a:r xmlns:a="http://schemas.openxmlformats.org/drawingml/2006/main">
              <a:rPr lang="vi" sz="1800" dirty="0" smtClean="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200.168.1.100</a:t>
            </a:r>
          </a:p>
          <a:p>
            <a:pPr xmlns:a="http://schemas.openxmlformats.org/drawingml/2006/main" marL="1143000" lvl="3" indent="-228600" eaLnBrk="0" fontAlgn="base" hangingPunct="0">
              <a:spcAft>
                <a:spcPct val="0"/>
              </a:spcAft>
              <a:buFontTx/>
              <a:buChar char="▪"/>
            </a:pPr>
            <a:r xmlns:a="http://schemas.openxmlformats.org/drawingml/2006/main">
              <a:rPr lang="vi" sz="1800" dirty="0">
                <a:solidFill>
                  <a:srgbClr val="000000"/>
                </a:solidFill>
                <a:latin typeface="Arial (Body)"/>
                <a:ea typeface="ＭＳ Ｐゴシック" charset="0"/>
                <a:cs typeface="Arial" charset="0"/>
              </a:rPr>
              <a:t>đích </a:t>
            </a:r>
            <a:r xmlns:a="http://schemas.openxmlformats.org/drawingml/2006/main">
              <a:rPr lang="vi" sz="1800" dirty="0" smtClean="0">
                <a:solidFill>
                  <a:srgbClr val="000000"/>
                </a:solidFill>
                <a:latin typeface="Arial (Body)"/>
                <a:ea typeface="ＭＳ Ｐゴシック" charset="0"/>
                <a:cs typeface="Arial" charset="0"/>
              </a:rPr>
              <a:t>tôi</a:t>
            </a:r>
            <a:r xmlns:a="http://schemas.openxmlformats.org/drawingml/2006/main">
              <a:rPr lang="vi" sz="100" dirty="0" smtClean="0">
                <a:solidFill>
                  <a:srgbClr val="000000"/>
                </a:solidFill>
                <a:latin typeface="Arial (Body)"/>
                <a:ea typeface="ＭＳ Ｐゴシック" charset="0"/>
                <a:cs typeface="Arial" charset="0"/>
              </a:rPr>
              <a:t> </a:t>
            </a:r>
            <a:r xmlns:a="http://schemas.openxmlformats.org/drawingml/2006/main">
              <a:rPr lang="vi" sz="1800" dirty="0" smtClean="0">
                <a:solidFill>
                  <a:srgbClr val="000000"/>
                </a:solidFill>
                <a:latin typeface="Arial (Body)"/>
                <a:ea typeface="ＭＳ Ｐゴシック" charset="0"/>
                <a:cs typeface="Arial" charset="0"/>
              </a:rPr>
              <a:t>P: 193.68.2.23</a:t>
            </a:r>
            <a:endParaRPr xmlns:a="http://schemas.openxmlformats.org/drawingml/2006/main" lang="en-US" sz="1800" dirty="0">
              <a:solidFill>
                <a:srgbClr val="000000"/>
              </a:solidFill>
              <a:latin typeface="Arial (Body)"/>
              <a:ea typeface="ＭＳ Ｐゴシック" charset="0"/>
              <a:cs typeface="Arial" charset="0"/>
            </a:endParaRPr>
          </a:p>
          <a:p>
            <a:pPr xmlns:a="http://schemas.openxmlformats.org/drawingml/2006/main" marL="1143000" lvl="3" indent="-228600" eaLnBrk="0" fontAlgn="base" hangingPunct="0">
              <a:spcAft>
                <a:spcPct val="0"/>
              </a:spcAft>
              <a:buFontTx/>
              <a:buChar char="▪"/>
            </a:pPr>
            <a:r xmlns:a="http://schemas.openxmlformats.org/drawingml/2006/main">
              <a:rPr lang="vi" sz="1800" dirty="0" smtClean="0">
                <a:solidFill>
                  <a:srgbClr val="000000"/>
                </a:solidFill>
                <a:latin typeface="Arial (Body)"/>
                <a:ea typeface="ＭＳ Ｐゴシック" charset="0"/>
                <a:cs typeface="Arial" charset="0"/>
              </a:rPr>
              <a:t>Giao thức: E</a:t>
            </a:r>
            <a:r xmlns:a="http://schemas.openxmlformats.org/drawingml/2006/main">
              <a:rPr lang="vi" sz="100" dirty="0" smtClean="0">
                <a:solidFill>
                  <a:srgbClr val="000000"/>
                </a:solidFill>
                <a:latin typeface="Arial (Body)"/>
                <a:ea typeface="ＭＳ Ｐゴシック" charset="0"/>
                <a:cs typeface="Arial" charset="0"/>
              </a:rPr>
              <a:t> </a:t>
            </a:r>
            <a:r xmlns:a="http://schemas.openxmlformats.org/drawingml/2006/main">
              <a:rPr lang="vi" sz="1800" dirty="0" smtClean="0">
                <a:solidFill>
                  <a:srgbClr val="000000"/>
                </a:solidFill>
                <a:latin typeface="Arial (Body)"/>
                <a:ea typeface="ＭＳ Ｐゴシック" charset="0"/>
                <a:cs typeface="Arial" charset="0"/>
              </a:rPr>
              <a:t>S</a:t>
            </a:r>
            <a:r xmlns:a="http://schemas.openxmlformats.org/drawingml/2006/main">
              <a:rPr lang="vi" sz="100" dirty="0" smtClean="0">
                <a:solidFill>
                  <a:srgbClr val="000000"/>
                </a:solidFill>
                <a:latin typeface="Arial (Body)"/>
                <a:ea typeface="ＭＳ Ｐゴシック" charset="0"/>
                <a:cs typeface="Arial" charset="0"/>
              </a:rPr>
              <a:t> </a:t>
            </a:r>
            <a:r xmlns:a="http://schemas.openxmlformats.org/drawingml/2006/main">
              <a:rPr lang="vi" sz="1800" dirty="0" smtClean="0">
                <a:solidFill>
                  <a:srgbClr val="000000"/>
                </a:solidFill>
                <a:latin typeface="Arial (Body)"/>
                <a:ea typeface="ＭＳ Ｐゴシック" charset="0"/>
                <a:cs typeface="Arial" charset="0"/>
              </a:rPr>
              <a:t>P</a:t>
            </a:r>
          </a:p>
          <a:p>
            <a:pPr xmlns:a="http://schemas.openxmlformats.org/drawingml/2006/main" marL="1143000" lvl="3" indent="-228600" eaLnBrk="0" fontAlgn="base" hangingPunct="0">
              <a:spcAft>
                <a:spcPct val="0"/>
              </a:spcAft>
              <a:buFontTx/>
              <a:buChar char="▪"/>
            </a:pPr>
            <a:r xmlns:a="http://schemas.openxmlformats.org/drawingml/2006/main">
              <a:rPr lang="vi" sz="1800" dirty="0">
                <a:solidFill>
                  <a:srgbClr val="000000"/>
                </a:solidFill>
                <a:latin typeface="Arial (Body)"/>
                <a:ea typeface="ＭＳ Ｐゴシック" charset="0"/>
                <a:cs typeface="Arial" charset="0"/>
              </a:rPr>
              <a:t>Thuật toán mã hóa: 3D</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e</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S-cbc</a:t>
            </a:r>
          </a:p>
          <a:p>
            <a:pPr xmlns:a="http://schemas.openxmlformats.org/drawingml/2006/main" marL="1143000" lvl="3" indent="-228600" eaLnBrk="0" fontAlgn="base" hangingPunct="0">
              <a:spcAft>
                <a:spcPct val="0"/>
              </a:spcAft>
              <a:buFontTx/>
              <a:buChar char="▪"/>
            </a:pPr>
            <a:r xmlns:a="http://schemas.openxmlformats.org/drawingml/2006/main">
              <a:rPr lang="vi" sz="1800" dirty="0">
                <a:solidFill>
                  <a:srgbClr val="000000"/>
                </a:solidFill>
                <a:latin typeface="Arial (Body)"/>
                <a:ea typeface="ＭＳ Ｐゴシック" charset="0"/>
                <a:cs typeface="Arial" charset="0"/>
              </a:rPr>
              <a:t>h</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m</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Một</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Thuật toán C: M</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smtClean="0">
                <a:solidFill>
                  <a:srgbClr val="000000"/>
                </a:solidFill>
                <a:latin typeface="Arial (Body)"/>
                <a:ea typeface="ＭＳ Ｐゴシック" charset="0"/>
                <a:cs typeface="Arial" charset="0"/>
              </a:rPr>
              <a:t>D5</a:t>
            </a:r>
          </a:p>
          <a:p>
            <a:pPr xmlns:a="http://schemas.openxmlformats.org/drawingml/2006/main" marL="1143000" lvl="3" indent="-228600" eaLnBrk="0" fontAlgn="base" hangingPunct="0">
              <a:spcAft>
                <a:spcPct val="0"/>
              </a:spcAft>
              <a:buFontTx/>
              <a:buChar char="▪"/>
            </a:pPr>
            <a:r xmlns:a="http://schemas.openxmlformats.org/drawingml/2006/main">
              <a:rPr lang="vi" sz="1800" dirty="0" smtClean="0">
                <a:solidFill>
                  <a:srgbClr val="000000"/>
                </a:solidFill>
                <a:latin typeface="Arial (Body)"/>
                <a:ea typeface="ＭＳ Ｐゴシック" charset="0"/>
                <a:cs typeface="Arial" charset="0"/>
              </a:rPr>
              <a:t>mã hóa </a:t>
            </a:r>
            <a:r xmlns:a="http://schemas.openxmlformats.org/drawingml/2006/main">
              <a:rPr lang="vi" sz="1800" dirty="0">
                <a:solidFill>
                  <a:srgbClr val="000000"/>
                </a:solidFill>
                <a:latin typeface="Arial (Body)"/>
                <a:ea typeface="ＭＳ Ｐゴシック" charset="0"/>
                <a:cs typeface="Arial" charset="0"/>
              </a:rPr>
              <a:t>: 0x7aeaca…</a:t>
            </a:r>
          </a:p>
          <a:p>
            <a:pPr xmlns:a="http://schemas.openxmlformats.org/drawingml/2006/main" marL="1143000" lvl="3" indent="-228600" eaLnBrk="0" fontAlgn="base" hangingPunct="0">
              <a:spcAft>
                <a:spcPct val="0"/>
              </a:spcAft>
              <a:buFontTx/>
              <a:buChar char="▪"/>
            </a:pPr>
            <a:r xmlns:a="http://schemas.openxmlformats.org/drawingml/2006/main">
              <a:rPr lang="vi" sz="1800" dirty="0">
                <a:solidFill>
                  <a:srgbClr val="000000"/>
                </a:solidFill>
                <a:latin typeface="Arial (Body)"/>
                <a:ea typeface="ＭＳ Ｐゴシック" charset="0"/>
                <a:cs typeface="Arial" charset="0"/>
              </a:rPr>
              <a:t>h</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m</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Một</a:t>
            </a:r>
            <a:r xmlns:a="http://schemas.openxmlformats.org/drawingml/2006/main">
              <a:rPr lang="vi" sz="100" dirty="0">
                <a:solidFill>
                  <a:srgbClr val="000000"/>
                </a:solidFill>
                <a:latin typeface="Arial (Body)"/>
                <a:ea typeface="ＭＳ Ｐゴシック" charset="0"/>
                <a:cs typeface="Arial" charset="0"/>
              </a:rPr>
              <a:t> </a:t>
            </a:r>
            <a:r xmlns:a="http://schemas.openxmlformats.org/drawingml/2006/main">
              <a:rPr lang="vi" sz="1800" dirty="0">
                <a:solidFill>
                  <a:srgbClr val="000000"/>
                </a:solidFill>
                <a:latin typeface="Arial (Body)"/>
                <a:ea typeface="ＭＳ Ｐゴシック" charset="0"/>
                <a:cs typeface="Arial" charset="0"/>
              </a:rPr>
              <a:t>Phím C:0xc0291f </a:t>
            </a:r>
            <a:r xmlns:a="http://schemas.openxmlformats.org/drawingml/2006/main">
              <a:rPr lang="vi" sz="1800" dirty="0" smtClean="0">
                <a:solidFill>
                  <a:srgbClr val="000000"/>
                </a:solidFill>
                <a:latin typeface="Arial (Body)"/>
                <a:ea typeface="ＭＳ Ｐゴシック" charset="0"/>
                <a:cs typeface="Arial" charset="0"/>
              </a:rPr>
              <a:t>…</a:t>
            </a:r>
          </a:p>
          <a:p>
            <a:pPr xmlns:a="http://schemas.openxmlformats.org/drawingml/2006/main" eaLnBrk="0" fontAlgn="base" hangingPunct="0">
              <a:spcAft>
                <a:spcPct val="0"/>
              </a:spcAft>
              <a:tabLst/>
            </a:pPr>
            <a:r xmlns:a="http://schemas.openxmlformats.org/drawingml/2006/main">
              <a:rPr lang="vi" sz="1800" dirty="0">
                <a:solidFill>
                  <a:srgbClr val="000000"/>
                </a:solidFill>
                <a:latin typeface="Arial (Body)"/>
                <a:ea typeface="ＭＳ Ｐゴシック" charset="0"/>
              </a:rPr>
              <a:t>khóa thủ công là không thực tế đối với V</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1800" dirty="0">
                <a:solidFill>
                  <a:srgbClr val="000000"/>
                </a:solidFill>
                <a:latin typeface="Arial (Body)"/>
                <a:ea typeface="ＭＳ Ｐゴシック" charset="0"/>
              </a:rPr>
              <a:t>P</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1800" dirty="0">
                <a:solidFill>
                  <a:srgbClr val="000000"/>
                </a:solidFill>
                <a:latin typeface="Arial (Body)"/>
                <a:ea typeface="ＭＳ Ｐゴシック" charset="0"/>
              </a:rPr>
              <a:t>N với 100 điểm cuối</a:t>
            </a:r>
          </a:p>
          <a:p>
            <a:pPr xmlns:a="http://schemas.openxmlformats.org/drawingml/2006/main" eaLnBrk="0" fontAlgn="base" hangingPunct="0">
              <a:spcAft>
                <a:spcPct val="0"/>
              </a:spcAft>
              <a:tabLst/>
            </a:pPr>
            <a:r xmlns:a="http://schemas.openxmlformats.org/drawingml/2006/main">
              <a:rPr lang="vi" sz="1800" dirty="0">
                <a:solidFill>
                  <a:srgbClr val="000000"/>
                </a:solidFill>
                <a:latin typeface="Arial (Body)"/>
                <a:ea typeface="ＭＳ Ｐゴシック" charset="0"/>
              </a:rPr>
              <a:t>thay vào đó sử dụng </a:t>
            </a:r>
            <a:r xmlns:a="http://schemas.openxmlformats.org/drawingml/2006/main">
              <a:rPr lang="vi" sz="1800" b="1" dirty="0">
                <a:solidFill>
                  <a:srgbClr val="000000"/>
                </a:solidFill>
                <a:latin typeface="Arial (Body)"/>
                <a:ea typeface="ＭＳ Ｐゴシック" charset="0"/>
              </a:rPr>
              <a:t>tôi</a:t>
            </a:r>
            <a:r xmlns:a="http://schemas.openxmlformats.org/drawingml/2006/main">
              <a:rPr lang="vi" sz="100" b="1" dirty="0">
                <a:solidFill>
                  <a:srgbClr val="000000"/>
                </a:solidFill>
                <a:latin typeface="Arial (Body)"/>
                <a:ea typeface="ＭＳ Ｐゴシック" charset="0"/>
              </a:rPr>
              <a:t> </a:t>
            </a:r>
            <a:r xmlns:a="http://schemas.openxmlformats.org/drawingml/2006/main">
              <a:rPr lang="vi" sz="1800" b="1" dirty="0">
                <a:solidFill>
                  <a:srgbClr val="000000"/>
                </a:solidFill>
                <a:latin typeface="Arial (Body)"/>
                <a:ea typeface="ＭＳ Ｐゴシック" charset="0"/>
              </a:rPr>
              <a:t>psec tôi</a:t>
            </a:r>
            <a:r xmlns:a="http://schemas.openxmlformats.org/drawingml/2006/main">
              <a:rPr lang="vi" sz="100" b="1" dirty="0">
                <a:solidFill>
                  <a:srgbClr val="000000"/>
                </a:solidFill>
                <a:latin typeface="Arial (Body)"/>
                <a:ea typeface="ＭＳ Ｐゴシック" charset="0"/>
              </a:rPr>
              <a:t> </a:t>
            </a:r>
            <a:r xmlns:a="http://schemas.openxmlformats.org/drawingml/2006/main">
              <a:rPr lang="vi" sz="1800" b="1" dirty="0">
                <a:solidFill>
                  <a:srgbClr val="000000"/>
                </a:solidFill>
                <a:latin typeface="Arial (Body)"/>
                <a:ea typeface="ＭＳ Ｐゴシック" charset="0"/>
              </a:rPr>
              <a:t>K</a:t>
            </a:r>
            <a:r xmlns:a="http://schemas.openxmlformats.org/drawingml/2006/main">
              <a:rPr lang="vi" sz="100" b="1" dirty="0">
                <a:solidFill>
                  <a:srgbClr val="000000"/>
                </a:solidFill>
                <a:latin typeface="Arial (Body)"/>
                <a:ea typeface="ＭＳ Ｐゴシック" charset="0"/>
              </a:rPr>
              <a:t> </a:t>
            </a:r>
            <a:r xmlns:a="http://schemas.openxmlformats.org/drawingml/2006/main">
              <a:rPr lang="vi" sz="1800" b="1" dirty="0">
                <a:solidFill>
                  <a:srgbClr val="000000"/>
                </a:solidFill>
                <a:latin typeface="Arial (Body)"/>
                <a:ea typeface="ＭＳ Ｐゴシック" charset="0"/>
              </a:rPr>
              <a:t>E (Trao đổi khóa Internet </a:t>
            </a:r>
            <a:r xmlns:a="http://schemas.openxmlformats.org/drawingml/2006/main">
              <a:rPr lang="vi" sz="1800" b="1" dirty="0" smtClean="0">
                <a:solidFill>
                  <a:srgbClr val="000000"/>
                </a:solidFill>
                <a:latin typeface="Arial (Body)"/>
                <a:ea typeface="ＭＳ Ｐゴシック" charset="0"/>
              </a:rPr>
              <a:t>)</a:t>
            </a:r>
            <a:endParaRPr xmlns:a="http://schemas.openxmlformats.org/drawingml/2006/main" lang="en-US" sz="1800" b="1" dirty="0">
              <a:solidFill>
                <a:srgbClr val="000000"/>
              </a:solidFill>
              <a:latin typeface="Arial (Body)"/>
              <a:ea typeface="ＭＳ Ｐゴシック" charset="0"/>
            </a:endParaRPr>
          </a:p>
        </p:txBody>
      </p:sp>
    </p:spTree>
    <p:extLst>
      <p:ext uri="{BB962C8B-B14F-4D97-AF65-F5344CB8AC3E}">
        <p14:creationId xmlns:p14="http://schemas.microsoft.com/office/powerpoint/2010/main" val="28839608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K</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Đ:P</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K và P</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K</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Tôi</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xác thực (chứng minh bạn là ai) với một trong hai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bí mật chia sẻ trước </a:t>
            </a:r>
            <a:r xmlns:a="http://schemas.openxmlformats.org/drawingml/2006/main">
              <a:rPr lang="vi" sz="22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 hoặc</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với </a:t>
            </a:r>
            <a:r xmlns:a="http://schemas.openxmlformats.org/drawingml/2006/main">
              <a:rPr lang="vi" sz="22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I ( </a:t>
            </a:r>
            <a:r xmlns:a="http://schemas.openxmlformats.org/drawingml/2006/main">
              <a:rPr lang="vi" sz="2200" dirty="0">
                <a:solidFill>
                  <a:srgbClr val="000000"/>
                </a:solidFill>
                <a:latin typeface="Arial (Body)"/>
                <a:ea typeface="ＭＳ Ｐゴシック" charset="0"/>
              </a:rPr>
              <a:t>chứng chỉ và khóa công khai/riêng tư).</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 </a:t>
            </a:r>
            <a:r xmlns:a="http://schemas.openxmlformats.org/drawingml/2006/main">
              <a:rPr lang="vi" sz="2200" dirty="0">
                <a:solidFill>
                  <a:srgbClr val="000000"/>
                </a:solidFill>
                <a:latin typeface="Arial (Body)"/>
                <a:ea typeface="ＭＳ Ｐゴシック" charset="0"/>
              </a:rPr>
              <a:t>cả hai bên bắt đầu với bí mật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chạy </a:t>
            </a:r>
            <a:r xmlns:a="http://schemas.openxmlformats.org/drawingml/2006/main">
              <a:rPr lang="vi" sz="22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E để </a:t>
            </a:r>
            <a:r xmlns:a="http://schemas.openxmlformats.org/drawingml/2006/main">
              <a:rPr lang="vi" sz="2200" dirty="0">
                <a:solidFill>
                  <a:srgbClr val="000000"/>
                </a:solidFill>
                <a:latin typeface="Arial (Body)"/>
                <a:ea typeface="ＭＳ Ｐゴシック" charset="0"/>
              </a:rPr>
              <a:t>xác thực lẫn nhau và tạo IPsec SA (mỗi SA theo một hướng), bao gồm mã hóa, khóa xác thực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I: </a:t>
            </a:r>
            <a:r xmlns:a="http://schemas.openxmlformats.org/drawingml/2006/main">
              <a:rPr lang="vi" sz="2200" dirty="0">
                <a:solidFill>
                  <a:srgbClr val="000000"/>
                </a:solidFill>
                <a:latin typeface="Arial (Body)"/>
                <a:ea typeface="ＭＳ Ｐゴシック" charset="0"/>
              </a:rPr>
              <a:t>cả hai bên bắt đầu bằng cặp khóa công khai/riêng tư, chứng chỉ</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chạy </a:t>
            </a:r>
            <a:r xmlns:a="http://schemas.openxmlformats.org/drawingml/2006/main">
              <a:rPr lang="vi" sz="22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E để </a:t>
            </a:r>
            <a:r xmlns:a="http://schemas.openxmlformats.org/drawingml/2006/main">
              <a:rPr lang="vi" sz="2200" dirty="0">
                <a:solidFill>
                  <a:srgbClr val="000000"/>
                </a:solidFill>
                <a:latin typeface="Arial (Body)"/>
                <a:ea typeface="ＭＳ Ｐゴシック" charset="0"/>
              </a:rPr>
              <a:t>xác thực lẫn nhau, lấy </a:t>
            </a:r>
            <a:r xmlns:a="http://schemas.openxmlformats.org/drawingml/2006/main">
              <a:rPr lang="vi" sz="22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Psec 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Như </a:t>
            </a:r>
            <a:r xmlns:a="http://schemas.openxmlformats.org/drawingml/2006/main">
              <a:rPr lang="vi" sz="2200" dirty="0">
                <a:solidFill>
                  <a:srgbClr val="000000"/>
                </a:solidFill>
                <a:latin typeface="Arial (Body)"/>
                <a:ea typeface="ＭＳ Ｐゴシック" charset="0"/>
              </a:rPr>
              <a:t>(một trong mỗi hướng).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tương tự với handshake trong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l.</a:t>
            </a:r>
            <a:endParaRPr xmlns:a="http://schemas.openxmlformats.org/drawingml/2006/main"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732236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K</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Giai đoạn E</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199" y="1600200"/>
            <a:ext cx="8441871" cy="3300873"/>
          </a:xfrm>
        </p:spPr>
        <p:txBody>
          <a:bodyPr wrap="square" lIns="91425" tIns="91425" rIns="91425" bIns="91425">
            <a:spAutoFit/>
          </a:bodyPr>
          <a:lstStyle/>
          <a:p>
            <a:pPr xmlns:a="http://schemas.openxmlformats.org/drawingml/2006/main" lvl="0"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E có </a:t>
            </a:r>
            <a:r xmlns:a="http://schemas.openxmlformats.org/drawingml/2006/main">
              <a:rPr lang="vi" sz="2000" dirty="0">
                <a:solidFill>
                  <a:srgbClr val="000000"/>
                </a:solidFill>
                <a:latin typeface="Arial (Body)"/>
                <a:ea typeface="ＭＳ Ｐゴシック" charset="0"/>
              </a:rPr>
              <a:t>hai giai đoạn</a:t>
            </a:r>
          </a:p>
          <a:p>
            <a:pPr xmlns:a="http://schemas.openxmlformats.org/drawingml/2006/main" marL="741600" lvl="1" indent="-284400" eaLnBrk="0" fontAlgn="base" hangingPunct="0">
              <a:spcAft>
                <a:spcPct val="0"/>
              </a:spcAft>
            </a:pPr>
            <a:r xmlns:a="http://schemas.openxmlformats.org/drawingml/2006/main">
              <a:rPr lang="vi" sz="2000" b="1" dirty="0">
                <a:solidFill>
                  <a:srgbClr val="000000"/>
                </a:solidFill>
                <a:latin typeface="Arial (Body)"/>
                <a:ea typeface="ＭＳ Ｐゴシック" charset="0"/>
              </a:rPr>
              <a:t>giai đoạn 1: thiết lập </a:t>
            </a:r>
            <a:r xmlns:a="http://schemas.openxmlformats.org/drawingml/2006/main">
              <a:rPr lang="vi" sz="2000" dirty="0" smtClean="0">
                <a:solidFill>
                  <a:srgbClr val="000000"/>
                </a:solidFill>
                <a:latin typeface="Arial (Body)"/>
                <a:ea typeface="ＭＳ Ｐゴシック" charset="0"/>
              </a:rPr>
              <a:t>tôi </a:t>
            </a:r>
            <a:r xmlns:a="http://schemas.openxmlformats.org/drawingml/2006/main">
              <a:rPr lang="vi" sz="2000" dirty="0">
                <a:solidFill>
                  <a:srgbClr val="000000"/>
                </a:solidFill>
                <a:latin typeface="Arial (Body)"/>
                <a:ea typeface="ＭＳ Ｐゴシック" charset="0"/>
              </a:rPr>
              <a:t>hai chiều</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ES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endParaRPr xmlns:a="http://schemas.openxmlformats.org/drawingml/2006/main" lang="en-US" sz="2000" dirty="0">
              <a:solidFill>
                <a:srgbClr val="000000"/>
              </a:solidFill>
              <a:latin typeface="Arial (Body)"/>
              <a:ea typeface="ＭＳ Ｐゴシック" charset="0"/>
            </a:endParaRPr>
          </a:p>
          <a:p>
            <a:pPr xmlns:a="http://schemas.openxmlformats.org/drawingml/2006/main" lvl="2" eaLnBrk="0" fontAlgn="base" hangingPunct="0">
              <a:spcAft>
                <a:spcPct val="0"/>
              </a:spcAft>
            </a:pPr>
            <a:r xmlns:a="http://schemas.openxmlformats.org/drawingml/2006/main">
              <a:rPr lang="vi" sz="2000" dirty="0">
                <a:solidFill>
                  <a:srgbClr val="000000"/>
                </a:solidFill>
                <a:latin typeface="Arial (Body)"/>
                <a:ea typeface="ＭＳ Ｐゴシック" charset="0"/>
                <a:cs typeface="Gill Sans MT" charset="0"/>
              </a:rPr>
              <a:t>lưu ý: </a:t>
            </a:r>
            <a:r xmlns:a="http://schemas.openxmlformats.org/drawingml/2006/main">
              <a:rPr lang="vi" sz="2000" dirty="0" smtClean="0">
                <a:solidFill>
                  <a:srgbClr val="000000"/>
                </a:solidFill>
                <a:latin typeface="Arial (Body)"/>
                <a:ea typeface="ＭＳ Ｐゴシック" charset="0"/>
                <a:cs typeface="Gill Sans MT" charset="0"/>
              </a:rPr>
              <a:t>tôi</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K</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ES</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khác </a:t>
            </a:r>
            <a:r xmlns:a="http://schemas.openxmlformats.org/drawingml/2006/main">
              <a:rPr lang="vi" sz="2000" dirty="0">
                <a:solidFill>
                  <a:srgbClr val="000000"/>
                </a:solidFill>
                <a:latin typeface="Arial (Body)"/>
                <a:ea typeface="ＭＳ Ｐゴシック" charset="0"/>
                <a:cs typeface="Gill Sans MT" charset="0"/>
              </a:rPr>
              <a:t>với </a:t>
            </a:r>
            <a:r xmlns:a="http://schemas.openxmlformats.org/drawingml/2006/main">
              <a:rPr lang="vi" sz="2000" dirty="0" smtClean="0">
                <a:solidFill>
                  <a:srgbClr val="000000"/>
                </a:solidFill>
                <a:latin typeface="Arial (Body)"/>
                <a:ea typeface="ＭＳ Ｐゴシック" charset="0"/>
                <a:cs typeface="Gill Sans MT" charset="0"/>
              </a:rPr>
              <a:t>tôi</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Psec S</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Một</a:t>
            </a:r>
            <a:endParaRPr xmlns:a="http://schemas.openxmlformats.org/drawingml/2006/main" lang="en-US" sz="2000" dirty="0">
              <a:solidFill>
                <a:srgbClr val="000000"/>
              </a:solidFill>
              <a:latin typeface="Arial (Body)"/>
              <a:ea typeface="ＭＳ Ｐゴシック" charset="0"/>
              <a:cs typeface="Gill Sans MT" charset="0"/>
            </a:endParaRPr>
          </a:p>
          <a:p>
            <a:pPr xmlns:a="http://schemas.openxmlformats.org/drawingml/2006/main" lvl="2" eaLnBrk="0" fontAlgn="base" hangingPunct="0">
              <a:spcAft>
                <a:spcPct val="0"/>
              </a:spcAft>
            </a:pPr>
            <a:r xmlns:a="http://schemas.openxmlformats.org/drawingml/2006/main">
              <a:rPr lang="vi" sz="2000" dirty="0">
                <a:solidFill>
                  <a:srgbClr val="000000"/>
                </a:solidFill>
                <a:latin typeface="Arial (Body)"/>
                <a:ea typeface="ＭＳ Ｐゴシック" charset="0"/>
                <a:cs typeface="Gill Sans MT" charset="0"/>
              </a:rPr>
              <a:t>hay còn gọi là </a:t>
            </a:r>
            <a:r xmlns:a="http://schemas.openxmlformats.org/drawingml/2006/main">
              <a:rPr lang="vi" sz="2000" dirty="0" smtClean="0">
                <a:solidFill>
                  <a:srgbClr val="000000"/>
                </a:solidFill>
                <a:latin typeface="Arial (Body)"/>
                <a:ea typeface="ＭＳ Ｐゴシック" charset="0"/>
                <a:cs typeface="Gill Sans MT" charset="0"/>
              </a:rPr>
              <a:t>tôi</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S</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Một</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K</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smtClean="0">
                <a:solidFill>
                  <a:srgbClr val="000000"/>
                </a:solidFill>
                <a:latin typeface="Arial (Body)"/>
                <a:ea typeface="ＭＳ Ｐゴシック" charset="0"/>
                <a:cs typeface="Gill Sans MT" charset="0"/>
              </a:rPr>
              <a:t>m</a:t>
            </a:r>
            <a:r xmlns:a="http://schemas.openxmlformats.org/drawingml/2006/main">
              <a:rPr lang="vi" sz="100" dirty="0" smtClean="0">
                <a:solidFill>
                  <a:srgbClr val="000000"/>
                </a:solidFill>
                <a:latin typeface="Arial (Body)"/>
                <a:ea typeface="ＭＳ Ｐゴシック" charset="0"/>
                <a:cs typeface="Gill Sans MT" charset="0"/>
              </a:rPr>
              <a:t> </a:t>
            </a:r>
            <a:r xmlns:a="http://schemas.openxmlformats.org/drawingml/2006/main">
              <a:rPr lang="vi" sz="2000" dirty="0">
                <a:solidFill>
                  <a:srgbClr val="000000"/>
                </a:solidFill>
                <a:latin typeface="Arial (Body)"/>
                <a:ea typeface="ＭＳ Ｐゴシック" charset="0"/>
                <a:cs typeface="Gill Sans MT" charset="0"/>
              </a:rPr>
              <a:t>Hiệp hội </a:t>
            </a:r>
            <a:r xmlns:a="http://schemas.openxmlformats.org/drawingml/2006/main">
              <a:rPr lang="vi" sz="2000" dirty="0" smtClean="0">
                <a:solidFill>
                  <a:srgbClr val="000000"/>
                </a:solidFill>
                <a:latin typeface="Arial (Body)"/>
                <a:ea typeface="ＭＳ Ｐゴシック" charset="0"/>
                <a:cs typeface="Gill Sans MT" charset="0"/>
              </a:rPr>
              <a:t>bảo mật P</a:t>
            </a:r>
          </a:p>
          <a:p>
            <a:pPr xmlns:a="http://schemas.openxmlformats.org/drawingml/2006/main" marL="741600" lvl="1" indent="-284400" eaLnBrk="0" fontAlgn="base" hangingPunct="0">
              <a:spcAft>
                <a:spcPct val="0"/>
              </a:spcAft>
            </a:pPr>
            <a:r xmlns:a="http://schemas.openxmlformats.org/drawingml/2006/main">
              <a:rPr lang="vi" sz="2000" b="1" dirty="0">
                <a:solidFill>
                  <a:srgbClr val="000000"/>
                </a:solidFill>
                <a:latin typeface="Arial (Body)"/>
                <a:ea typeface="ＭＳ Ｐゴシック" charset="0"/>
              </a:rPr>
              <a:t>Giai đoạn 2: </a:t>
            </a: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 được </a:t>
            </a:r>
            <a:r xmlns:a="http://schemas.openxmlformats.org/drawingml/2006/main">
              <a:rPr lang="vi" sz="2000" dirty="0">
                <a:solidFill>
                  <a:srgbClr val="000000"/>
                </a:solidFill>
                <a:latin typeface="Arial (Body)"/>
                <a:ea typeface="ＭＳ Ｐゴシック" charset="0"/>
              </a:rPr>
              <a:t>sử dụng để đàm phán an toàn </a:t>
            </a:r>
            <a:r xmlns:a="http://schemas.openxmlformats.org/drawingml/2006/main">
              <a:rPr lang="vi" sz="20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Cặp </a:t>
            </a:r>
            <a:r xmlns:a="http://schemas.openxmlformats.org/drawingml/2006/main">
              <a:rPr lang="vi" sz="2000" dirty="0" smtClean="0">
                <a:solidFill>
                  <a:srgbClr val="000000"/>
                </a:solidFill>
                <a:latin typeface="Arial (Body)"/>
                <a:ea typeface="ＭＳ Ｐゴシック" charset="0"/>
              </a:rPr>
              <a:t>Psec </a:t>
            </a:r>
            <a:r xmlns:a="http://schemas.openxmlformats.org/drawingml/2006/main">
              <a:rPr lang="vi" sz="2000" dirty="0">
                <a:solidFill>
                  <a:srgbClr val="000000"/>
                </a:solidFill>
                <a:latin typeface="Arial (Body)"/>
                <a:ea typeface="ＭＳ Ｐゴシック" charset="0"/>
              </a:rPr>
              <a:t>của </a:t>
            </a:r>
            <a:r xmlns:a="http://schemas.openxmlformats.org/drawingml/2006/main">
              <a:rPr lang="vi" sz="20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Như</a:t>
            </a:r>
            <a:endParaRPr xmlns:a="http://schemas.openxmlformats.org/drawingml/2006/main" lang="en-US" sz="2000" dirty="0">
              <a:solidFill>
                <a:srgbClr val="000000"/>
              </a:solidFill>
              <a:latin typeface="Arial (Body)"/>
              <a:ea typeface="ＭＳ Ｐゴシック" charset="0"/>
            </a:endParaRPr>
          </a:p>
          <a:p>
            <a:pPr xmlns:a="http://schemas.openxmlformats.org/drawingml/2006/main" eaLnBrk="0" fontAlgn="base" hangingPunct="0">
              <a:spcAft>
                <a:spcPct val="0"/>
              </a:spcAft>
            </a:pPr>
            <a:r xmlns:a="http://schemas.openxmlformats.org/drawingml/2006/main">
              <a:rPr lang="vi" sz="2000" dirty="0">
                <a:solidFill>
                  <a:srgbClr val="000000"/>
                </a:solidFill>
                <a:latin typeface="Arial (Body)"/>
                <a:ea typeface="ＭＳ Ｐゴシック" charset="0"/>
              </a:rPr>
              <a:t>giai đoạn 1 có hai chế độ: chế độ tích cực và chế độ chính</a:t>
            </a:r>
          </a:p>
          <a:p>
            <a:pPr xmlns:a="http://schemas.openxmlformats.org/drawingml/2006/main" marL="741600" lvl="1" indent="-284400"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chế độ tích cực sử dụng ít tin nhắn hơn</a:t>
            </a:r>
          </a:p>
          <a:p>
            <a:pPr xmlns:a="http://schemas.openxmlformats.org/drawingml/2006/main" marL="741600" lvl="1" indent="-284400"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chế độ chính cung cấp khả năng bảo vệ danh tính và </a:t>
            </a:r>
            <a:r xmlns:a="http://schemas.openxmlformats.org/drawingml/2006/main">
              <a:rPr lang="vi" sz="2000" dirty="0" smtClean="0">
                <a:solidFill>
                  <a:srgbClr val="000000"/>
                </a:solidFill>
                <a:latin typeface="Arial (Body)"/>
                <a:ea typeface="ＭＳ Ｐゴシック" charset="0"/>
              </a:rPr>
              <a:t>linh hoạt hơn</a:t>
            </a:r>
            <a:endParaRPr xmlns:a="http://schemas.openxmlformats.org/drawingml/2006/main"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32918137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Tóm tắt Psec</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533400" y="1600199"/>
            <a:ext cx="7772400" cy="4047232"/>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Trao đổi </a:t>
            </a:r>
            <a:r xmlns:a="http://schemas.openxmlformats.org/drawingml/2006/main">
              <a:rPr lang="vi" sz="2400" dirty="0" smtClean="0">
                <a:solidFill>
                  <a:srgbClr val="000000"/>
                </a:solidFill>
                <a:latin typeface="Arial (Body)"/>
                <a:ea typeface="ＭＳ Ｐゴシック" charset="0"/>
              </a:rPr>
              <a:t>tin nhắn điện tử </a:t>
            </a:r>
            <a:r xmlns:a="http://schemas.openxmlformats.org/drawingml/2006/main">
              <a:rPr lang="vi" sz="2400" dirty="0">
                <a:solidFill>
                  <a:srgbClr val="000000"/>
                </a:solidFill>
                <a:latin typeface="Arial (Body)"/>
                <a:ea typeface="ＭＳ Ｐゴシック" charset="0"/>
              </a:rPr>
              <a:t>cho các thuật toán, khóa bí mật,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 </a:t>
            </a:r>
            <a:r xmlns:a="http://schemas.openxmlformats.org/drawingml/2006/main">
              <a:rPr lang="vi" sz="2400" dirty="0">
                <a:solidFill>
                  <a:srgbClr val="000000"/>
                </a:solidFill>
                <a:latin typeface="Arial (Body)"/>
                <a:ea typeface="ＭＳ Ｐゴシック" charset="0"/>
              </a:rPr>
              <a:t>số</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hoặc là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 hoặc 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Giao thức P ( </a:t>
            </a:r>
            <a:r xmlns:a="http://schemas.openxmlformats.org/drawingml/2006/main">
              <a:rPr lang="vi" sz="2400" dirty="0">
                <a:solidFill>
                  <a:srgbClr val="000000"/>
                </a:solidFill>
                <a:latin typeface="Arial (Body)"/>
                <a:ea typeface="ＭＳ Ｐゴシック" charset="0"/>
              </a:rPr>
              <a:t>hoặc cả hai)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 cung cấp </a:t>
            </a:r>
            <a:r xmlns:a="http://schemas.openxmlformats.org/drawingml/2006/main">
              <a:rPr lang="vi" sz="2400" dirty="0">
                <a:solidFill>
                  <a:srgbClr val="000000"/>
                </a:solidFill>
                <a:latin typeface="Arial (Body)"/>
                <a:ea typeface="ＭＳ Ｐゴシック" charset="0"/>
              </a:rPr>
              <a:t>tính toàn vẹn, xác thực nguồn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Giao thức P </a:t>
            </a:r>
            <a:r xmlns:a="http://schemas.openxmlformats.org/drawingml/2006/main">
              <a:rPr lang="vi" sz="2400" dirty="0">
                <a:solidFill>
                  <a:srgbClr val="000000"/>
                </a:solidFill>
                <a:latin typeface="Arial (Body)"/>
                <a:ea typeface="ＭＳ Ｐゴシック" charset="0"/>
              </a:rPr>
              <a:t>(với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 </a:t>
            </a:r>
            <a:r xmlns:a="http://schemas.openxmlformats.org/drawingml/2006/main">
              <a:rPr lang="vi" sz="2400" dirty="0">
                <a:solidFill>
                  <a:srgbClr val="000000"/>
                </a:solidFill>
                <a:latin typeface="Arial (Body)"/>
                <a:ea typeface="ＭＳ Ｐゴシック" charset="0"/>
              </a:rPr>
              <a:t>cung cấp thêm mã hóa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IPsec ngang hàng có thể là hai hệ thống đầu cuối, hai bộ định tuyến/tường lửa hoặc một bộ định tuyến/tường lửa và một hệ thống đầu cuối</a:t>
            </a:r>
          </a:p>
        </p:txBody>
      </p:sp>
    </p:spTree>
    <p:extLst>
      <p:ext uri="{BB962C8B-B14F-4D97-AF65-F5344CB8AC3E}">
        <p14:creationId xmlns:p14="http://schemas.microsoft.com/office/powerpoint/2010/main" val="42517511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(8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 </a:t>
            </a:r>
            <a:r xmlns:a="http://schemas.openxmlformats.org/drawingml/2006/main">
              <a:rPr lang="vi" sz="2400"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 </a:t>
            </a:r>
            <a:r xmlns:a="http://schemas.openxmlformats.org/drawingml/2006/main">
              <a:rPr lang="vi" sz="2400" dirty="0">
                <a:solidFill>
                  <a:srgbClr val="000000"/>
                </a:solidFill>
                <a:latin typeface="+mn-lt"/>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 Toàn </a:t>
            </a:r>
            <a:r xmlns:a="http://schemas.openxmlformats.org/drawingml/2006/main">
              <a:rPr lang="vi" sz="2400" dirty="0">
                <a:solidFill>
                  <a:srgbClr val="000000"/>
                </a:solidFill>
                <a:latin typeface="+mn-lt"/>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 </a:t>
            </a:r>
            <a:r xmlns:a="http://schemas.openxmlformats.org/drawingml/2006/main">
              <a:rPr lang="vi" sz="2400" dirty="0">
                <a:solidFill>
                  <a:srgbClr val="000000"/>
                </a:solidFill>
                <a:latin typeface="+mn-lt"/>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kết nối: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b="1"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a:t>
            </a:r>
            <a:r xmlns:a="http://schemas.openxmlformats.org/drawingml/2006/main">
              <a:rPr lang="vi" sz="2400" b="1"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Bảo mật hoạt động: tường lửa và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31762280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W</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Mục tiêu thiết kế P</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3984171" cy="1752600"/>
          </a:xfrm>
        </p:spPr>
        <p:txBody>
          <a:bodyPr wrap="square" lIns="91425" tIns="91425" rIns="91425" bIns="91425">
            <a:spAutoFit/>
          </a:bodyPr>
          <a:lstStyle/>
          <a:p>
            <a:pPr xmlns:a="http://schemas.openxmlformats.org/drawingml/2006/main" indent="-256032" eaLnBrk="0" fontAlgn="base" hangingPunct="0">
              <a:spcAft>
                <a:spcPct val="0"/>
              </a:spcAft>
            </a:pPr>
            <a:r xmlns:a="http://schemas.openxmlformats.org/drawingml/2006/main">
              <a:rPr lang="vi" sz="2200" dirty="0">
                <a:solidFill>
                  <a:srgbClr val="000000"/>
                </a:solidFill>
                <a:latin typeface="Arial (Body)"/>
                <a:ea typeface="ＭＳ Ｐゴシック" charset="0"/>
              </a:rPr>
              <a:t>mật mã khóa đối xứng</a:t>
            </a:r>
          </a:p>
          <a:p>
            <a:pPr xmlns:a="http://schemas.openxmlformats.org/drawingml/2006/main" marL="741600" lvl="1" indent="-284400" eaLnBrk="0" fontAlgn="base" hangingPunct="0">
              <a:spcAft>
                <a:spcPct val="0"/>
              </a:spcAft>
            </a:pPr>
            <a:r xmlns:a="http://schemas.openxmlformats.org/drawingml/2006/main">
              <a:rPr lang="vi" sz="2200" dirty="0">
                <a:solidFill>
                  <a:srgbClr val="000000"/>
                </a:solidFill>
                <a:latin typeface="Arial (Body)"/>
                <a:ea typeface="ＭＳ Ｐゴシック" charset="0"/>
              </a:rPr>
              <a:t>bảo mật</a:t>
            </a:r>
          </a:p>
          <a:p>
            <a:pPr xmlns:a="http://schemas.openxmlformats.org/drawingml/2006/main" marL="741600" lvl="1" indent="-284400" eaLnBrk="0" fontAlgn="base" hangingPunct="0">
              <a:spcAft>
                <a:spcPct val="0"/>
              </a:spcAft>
            </a:pPr>
            <a:r xmlns:a="http://schemas.openxmlformats.org/drawingml/2006/main">
              <a:rPr lang="vi" sz="2200" dirty="0">
                <a:solidFill>
                  <a:srgbClr val="000000"/>
                </a:solidFill>
                <a:latin typeface="Arial (Body)"/>
                <a:ea typeface="ＭＳ Ｐゴシック" charset="0"/>
              </a:rPr>
              <a:t>ủy quyền máy chủ cuối</a:t>
            </a:r>
          </a:p>
          <a:p>
            <a:pPr xmlns:a="http://schemas.openxmlformats.org/drawingml/2006/main" marL="741600" lvl="1" indent="-284400" eaLnBrk="0" fontAlgn="base" hangingPunct="0">
              <a:spcAft>
                <a:spcPct val="0"/>
              </a:spcAft>
            </a:pPr>
            <a:r xmlns:a="http://schemas.openxmlformats.org/drawingml/2006/main">
              <a:rPr lang="vi" sz="2200" dirty="0" smtClean="0">
                <a:solidFill>
                  <a:srgbClr val="000000"/>
                </a:solidFill>
                <a:latin typeface="Arial (Body)"/>
                <a:ea typeface="ＭＳ Ｐゴシック" charset="0"/>
              </a:rPr>
              <a:t>toàn vẹn </a:t>
            </a:r>
            <a:endParaRPr xmlns:a="http://schemas.openxmlformats.org/drawingml/2006/main" lang="en-US" sz="2200" dirty="0">
              <a:solidFill>
                <a:srgbClr val="000000"/>
              </a:solidFill>
              <a:latin typeface="Arial (Body)"/>
              <a:ea typeface="ＭＳ Ｐゴシック" charset="0"/>
            </a:endParaRPr>
            <a:r xmlns:a="http://schemas.openxmlformats.org/drawingml/2006/main">
              <a:rPr lang="vi" sz="2200" dirty="0">
                <a:solidFill>
                  <a:srgbClr val="000000"/>
                </a:solidFill>
                <a:latin typeface="Arial (Body)"/>
                <a:ea typeface="ＭＳ Ｐゴシック" charset="0"/>
              </a:rPr>
              <a:t>dữ liệu</a:t>
            </a:r>
          </a:p>
        </p:txBody>
      </p:sp>
      <p:pic>
        <p:nvPicPr>
          <p:cNvPr id="11" name="Picture 10" descr="Two wireless devices, a wireless router and a wireless 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043" y="1620861"/>
            <a:ext cx="2943853" cy="1111581"/>
          </a:xfrm>
          <a:prstGeom prst="rect">
            <a:avLst/>
          </a:prstGeom>
        </p:spPr>
      </p:pic>
      <p:sp>
        <p:nvSpPr>
          <p:cNvPr id="10" name="Content Placeholder 9"/>
          <p:cNvSpPr>
            <a:spLocks noGrp="1"/>
          </p:cNvSpPr>
          <p:nvPr>
            <p:ph idx="13"/>
          </p:nvPr>
        </p:nvSpPr>
        <p:spPr>
          <a:xfrm>
            <a:off x="457200" y="3341909"/>
            <a:ext cx="8229600" cy="2521857"/>
          </a:xfrm>
        </p:spPr>
        <p:txBody>
          <a:bodyPr/>
          <a:lstStyle/>
          <a:p>
            <a:pPr xmlns:a="http://schemas.openxmlformats.org/drawingml/2006/main" marL="255600" indent="-255600" eaLnBrk="0" fontAlgn="base" hangingPunct="0">
              <a:spcAft>
                <a:spcPct val="0"/>
              </a:spcAft>
            </a:pPr>
            <a:r xmlns:a="http://schemas.openxmlformats.org/drawingml/2006/main">
              <a:rPr lang="vi" sz="2200" dirty="0">
                <a:solidFill>
                  <a:srgbClr val="000000"/>
                </a:solidFill>
                <a:latin typeface="Arial (Body)"/>
                <a:ea typeface="ＭＳ Ｐゴシック" charset="0"/>
              </a:rPr>
              <a:t>tự đồng bộ hóa: mỗi gói được mã hóa riêng</a:t>
            </a:r>
          </a:p>
          <a:p>
            <a:pPr xmlns:a="http://schemas.openxmlformats.org/drawingml/2006/main" marL="741600" lvl="1" indent="-284400" eaLnBrk="0" fontAlgn="base" hangingPunct="0">
              <a:spcAft>
                <a:spcPct val="0"/>
              </a:spcAft>
            </a:pPr>
            <a:r xmlns:a="http://schemas.openxmlformats.org/drawingml/2006/main">
              <a:rPr lang="vi" sz="2200" dirty="0">
                <a:solidFill>
                  <a:srgbClr val="000000"/>
                </a:solidFill>
                <a:latin typeface="Arial (Body)"/>
                <a:ea typeface="ＭＳ Ｐゴシック" charset="0"/>
              </a:rPr>
              <a:t>gói và khóa được mã hóa, có thể giải mã; có thể tiếp tục giải mã các gói khi gói trước đó bị mất (không giống như Cipher Block Chaining (C</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200" dirty="0">
                <a:solidFill>
                  <a:srgbClr val="000000"/>
                </a:solidFill>
                <a:latin typeface="Arial (Body)"/>
                <a:ea typeface="ＭＳ Ｐゴシック" charset="0"/>
              </a:rPr>
              <a:t>b</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200" dirty="0">
                <a:solidFill>
                  <a:srgbClr val="000000"/>
                </a:solidFill>
                <a:latin typeface="Arial (Body)"/>
                <a:ea typeface="ＭＳ Ｐゴシック" charset="0"/>
              </a:rPr>
              <a:t>C) trong mật mã khối)</a:t>
            </a:r>
          </a:p>
          <a:p>
            <a:pPr xmlns:a="http://schemas.openxmlformats.org/drawingml/2006/main" marL="255600" lvl="0" indent="-255600"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Có hiệu quả</a:t>
            </a:r>
          </a:p>
          <a:p>
            <a:pPr xmlns:a="http://schemas.openxmlformats.org/drawingml/2006/main" marL="741600" lvl="1" indent="-284400" eaLnBrk="0" fontAlgn="base" hangingPunct="0">
              <a:spcAft>
                <a:spcPct val="0"/>
              </a:spcAft>
            </a:pPr>
            <a:r xmlns:a="http://schemas.openxmlformats.org/drawingml/2006/main">
              <a:rPr lang="vi" sz="2200" dirty="0">
                <a:solidFill>
                  <a:srgbClr val="000000"/>
                </a:solidFill>
                <a:latin typeface="Arial (Body)"/>
                <a:ea typeface="ＭＳ Ｐゴシック" charset="0"/>
              </a:rPr>
              <a:t>có thể thực hiện trong phần cứng hoặc </a:t>
            </a:r>
            <a:r xmlns:a="http://schemas.openxmlformats.org/drawingml/2006/main">
              <a:rPr lang="vi" sz="2200" dirty="0" smtClean="0">
                <a:solidFill>
                  <a:srgbClr val="000000"/>
                </a:solidFill>
                <a:latin typeface="Arial (Body)"/>
                <a:ea typeface="ＭＳ Ｐゴシック" charset="0"/>
              </a:rPr>
              <a:t>phần mềm</a:t>
            </a:r>
            <a:endParaRPr xmlns:a="http://schemas.openxmlformats.org/drawingml/2006/main"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782513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Đánh giá: Mật mã dòng đối xứng</a:t>
            </a:r>
            <a:endParaRPr xmlns:a="http://schemas.openxmlformats.org/drawingml/2006/main" lang="en-US" dirty="0"/>
          </a:p>
        </p:txBody>
      </p:sp>
      <p:pic>
        <p:nvPicPr>
          <p:cNvPr id="20" name="Picture 19" descr="A diagram has 3 connected parts. 1, key. 2, keystream generator. 3, keystream."/>
          <p:cNvPicPr>
            <a:picLocks noChangeAspect="1"/>
          </p:cNvPicPr>
          <p:nvPr/>
        </p:nvPicPr>
        <p:blipFill>
          <a:blip r:embed="rId3"/>
          <a:stretch>
            <a:fillRect/>
          </a:stretch>
        </p:blipFill>
        <p:spPr>
          <a:xfrm>
            <a:off x="2362535" y="1401619"/>
            <a:ext cx="4418929" cy="774713"/>
          </a:xfrm>
          <a:prstGeom prst="rect">
            <a:avLst/>
          </a:prstGeom>
        </p:spPr>
      </p:pic>
      <p:sp>
        <p:nvSpPr>
          <p:cNvPr id="3" name="Text Placeholder 2"/>
          <p:cNvSpPr>
            <a:spLocks noGrp="1"/>
          </p:cNvSpPr>
          <p:nvPr>
            <p:ph type="body" idx="1"/>
          </p:nvPr>
        </p:nvSpPr>
        <p:spPr>
          <a:xfrm>
            <a:off x="457200" y="2250930"/>
            <a:ext cx="8229600" cy="739659"/>
          </a:xfrm>
        </p:spPr>
        <p:txBody>
          <a:bodyPr/>
          <a:lstStyle/>
          <a:p>
            <a:r xmlns:a="http://schemas.openxmlformats.org/drawingml/2006/main">
              <a:rPr lang="vi" sz="2200" b="1" dirty="0">
                <a:solidFill>
                  <a:schemeClr val="tx1"/>
                </a:solidFill>
                <a:latin typeface="+mn-lt"/>
              </a:rPr>
              <a:t>kết hợp từng byte của dòng khóa với byte của bản rõ để nhận bản mã </a:t>
            </a:r>
            <a:r xmlns:a="http://schemas.openxmlformats.org/drawingml/2006/main">
              <a:rPr lang="vi" sz="2200" b="1" dirty="0" smtClean="0">
                <a:solidFill>
                  <a:schemeClr val="tx1"/>
                </a:solidFill>
                <a:latin typeface="+mn-lt"/>
              </a:rPr>
              <a:t>:</a:t>
            </a:r>
            <a:endParaRPr xmlns:a="http://schemas.openxmlformats.org/drawingml/2006/main" lang="en-US" sz="2200" b="1" dirty="0">
              <a:solidFill>
                <a:schemeClr val="tx1"/>
              </a:solidFill>
              <a:latin typeface="+mn-lt"/>
            </a:endParaRPr>
          </a:p>
        </p:txBody>
      </p:sp>
      <p:sp>
        <p:nvSpPr>
          <p:cNvPr id="4" name="Content Placeholder 3"/>
          <p:cNvSpPr>
            <a:spLocks noGrp="1"/>
          </p:cNvSpPr>
          <p:nvPr>
            <p:ph sz="quarter" idx="13"/>
          </p:nvPr>
        </p:nvSpPr>
        <p:spPr>
          <a:xfrm>
            <a:off x="631368" y="2957946"/>
            <a:ext cx="936171" cy="461818"/>
          </a:xfrm>
        </p:spPr>
        <p:txBody>
          <a:bodyPr/>
          <a:lstStyle/>
          <a:p>
            <a:pPr xmlns:a="http://schemas.openxmlformats.org/drawingml/2006/main" marL="742950" indent="-285750">
              <a:spcBef>
                <a:spcPts val="600"/>
              </a:spcBef>
              <a:buFont typeface="Arial" panose="020B0604020202020204" pitchFamily="34" charset="0"/>
              <a:buChar char="–"/>
            </a:pPr>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15" name="Object 14" descr="M left parenthesis i right parenthesis = i t h unit of message."/>
          <p:cNvGraphicFramePr>
            <a:graphicFrameLocks noChangeAspect="1"/>
          </p:cNvGraphicFramePr>
          <p:nvPr>
            <p:extLst>
              <p:ext uri="{D42A27DB-BD31-4B8C-83A1-F6EECF244321}">
                <p14:modId xmlns:p14="http://schemas.microsoft.com/office/powerpoint/2010/main" val="1333835837"/>
              </p:ext>
            </p:extLst>
          </p:nvPr>
        </p:nvGraphicFramePr>
        <p:xfrm>
          <a:off x="1608530" y="3032448"/>
          <a:ext cx="2951329" cy="434018"/>
        </p:xfrm>
        <a:graphic>
          <a:graphicData uri="http://schemas.openxmlformats.org/presentationml/2006/ole">
            <mc:AlternateContent xmlns:mc="http://schemas.openxmlformats.org/markup-compatibility/2006">
              <mc:Choice xmlns:v="urn:schemas-microsoft-com:vml" Requires="v">
                <p:oleObj spid="_x0000_s41134" name="Equation" r:id="rId4" imgW="1726920" imgH="253800" progId="Equation.DSMT4">
                  <p:embed/>
                </p:oleObj>
              </mc:Choice>
              <mc:Fallback>
                <p:oleObj name="Equation" r:id="rId4" imgW="1726920" imgH="253800" progId="Equation.DSMT4">
                  <p:embed/>
                  <p:pic>
                    <p:nvPicPr>
                      <p:cNvPr id="0" name=""/>
                      <p:cNvPicPr/>
                      <p:nvPr/>
                    </p:nvPicPr>
                    <p:blipFill>
                      <a:blip r:embed="rId5"/>
                      <a:stretch>
                        <a:fillRect/>
                      </a:stretch>
                    </p:blipFill>
                    <p:spPr>
                      <a:xfrm>
                        <a:off x="1608530" y="3032448"/>
                        <a:ext cx="2951329" cy="434018"/>
                      </a:xfrm>
                      <a:prstGeom prst="rect">
                        <a:avLst/>
                      </a:prstGeom>
                    </p:spPr>
                  </p:pic>
                </p:oleObj>
              </mc:Fallback>
            </mc:AlternateContent>
          </a:graphicData>
        </a:graphic>
      </p:graphicFrame>
      <p:sp>
        <p:nvSpPr>
          <p:cNvPr id="5" name="Content Placeholder 4"/>
          <p:cNvSpPr>
            <a:spLocks noGrp="1"/>
          </p:cNvSpPr>
          <p:nvPr>
            <p:ph sz="quarter" idx="14"/>
          </p:nvPr>
        </p:nvSpPr>
        <p:spPr>
          <a:xfrm>
            <a:off x="631369" y="3553043"/>
            <a:ext cx="936532" cy="516604"/>
          </a:xfrm>
        </p:spPr>
        <p:txBody>
          <a:bodyPr/>
          <a:lstStyle/>
          <a:p>
            <a:pPr xmlns:a="http://schemas.openxmlformats.org/drawingml/2006/main" marL="742950" indent="-285750">
              <a:spcBef>
                <a:spcPts val="600"/>
              </a:spcBef>
              <a:buFont typeface="Arial" panose="020B0604020202020204" pitchFamily="34" charset="0"/>
              <a:buChar char="–"/>
            </a:pPr>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16" name="Object 15" descr="K s left parenthesis i right parenthesis = i t h unit of keystream."/>
          <p:cNvGraphicFramePr>
            <a:graphicFrameLocks noChangeAspect="1"/>
          </p:cNvGraphicFramePr>
          <p:nvPr>
            <p:extLst>
              <p:ext uri="{D42A27DB-BD31-4B8C-83A1-F6EECF244321}">
                <p14:modId xmlns:p14="http://schemas.microsoft.com/office/powerpoint/2010/main" val="257885754"/>
              </p:ext>
            </p:extLst>
          </p:nvPr>
        </p:nvGraphicFramePr>
        <p:xfrm>
          <a:off x="1571930" y="3653761"/>
          <a:ext cx="3601687" cy="463848"/>
        </p:xfrm>
        <a:graphic>
          <a:graphicData uri="http://schemas.openxmlformats.org/presentationml/2006/ole">
            <mc:AlternateContent xmlns:mc="http://schemas.openxmlformats.org/markup-compatibility/2006">
              <mc:Choice xmlns:v="urn:schemas-microsoft-com:vml" Requires="v">
                <p:oleObj spid="_x0000_s41135" name="Equation" r:id="rId6" imgW="1841400" imgH="253800" progId="Equation.DSMT4">
                  <p:embed/>
                </p:oleObj>
              </mc:Choice>
              <mc:Fallback>
                <p:oleObj name="Equation" r:id="rId6" imgW="1841400" imgH="253800" progId="Equation.DSMT4">
                  <p:embed/>
                  <p:pic>
                    <p:nvPicPr>
                      <p:cNvPr id="15" name="Object 14"/>
                      <p:cNvPicPr/>
                      <p:nvPr/>
                    </p:nvPicPr>
                    <p:blipFill>
                      <a:blip r:embed="rId7"/>
                      <a:stretch>
                        <a:fillRect/>
                      </a:stretch>
                    </p:blipFill>
                    <p:spPr>
                      <a:xfrm>
                        <a:off x="1571930" y="3653761"/>
                        <a:ext cx="3601687" cy="463848"/>
                      </a:xfrm>
                      <a:prstGeom prst="rect">
                        <a:avLst/>
                      </a:prstGeom>
                    </p:spPr>
                  </p:pic>
                </p:oleObj>
              </mc:Fallback>
            </mc:AlternateContent>
          </a:graphicData>
        </a:graphic>
      </p:graphicFrame>
      <p:sp>
        <p:nvSpPr>
          <p:cNvPr id="6" name="Content Placeholder 5"/>
          <p:cNvSpPr>
            <a:spLocks noGrp="1"/>
          </p:cNvSpPr>
          <p:nvPr>
            <p:ph sz="quarter" idx="15"/>
          </p:nvPr>
        </p:nvSpPr>
        <p:spPr>
          <a:xfrm>
            <a:off x="631368" y="4202540"/>
            <a:ext cx="936171" cy="378226"/>
          </a:xfrm>
        </p:spPr>
        <p:txBody>
          <a:bodyPr/>
          <a:lstStyle/>
          <a:p>
            <a:pPr xmlns:a="http://schemas.openxmlformats.org/drawingml/2006/main" marL="742950" indent="-285750">
              <a:spcBef>
                <a:spcPts val="600"/>
              </a:spcBef>
              <a:buFont typeface="Arial" panose="020B0604020202020204" pitchFamily="34" charset="0"/>
              <a:buChar char="–"/>
            </a:pPr>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17" name="Object 16" descr="C left parenthesis i right parenthesis = i t h unit of cipher text."/>
          <p:cNvGraphicFramePr>
            <a:graphicFrameLocks noChangeAspect="1"/>
          </p:cNvGraphicFramePr>
          <p:nvPr>
            <p:extLst>
              <p:ext uri="{D42A27DB-BD31-4B8C-83A1-F6EECF244321}">
                <p14:modId xmlns:p14="http://schemas.microsoft.com/office/powerpoint/2010/main" val="2791944453"/>
              </p:ext>
            </p:extLst>
          </p:nvPr>
        </p:nvGraphicFramePr>
        <p:xfrm>
          <a:off x="1571930" y="4251727"/>
          <a:ext cx="4082123" cy="454020"/>
        </p:xfrm>
        <a:graphic>
          <a:graphicData uri="http://schemas.openxmlformats.org/presentationml/2006/ole">
            <mc:AlternateContent xmlns:mc="http://schemas.openxmlformats.org/markup-compatibility/2006">
              <mc:Choice xmlns:v="urn:schemas-microsoft-com:vml" Requires="v">
                <p:oleObj spid="_x0000_s41136" name="Equation" r:id="rId8" imgW="1726920" imgH="253800" progId="Equation.DSMT4">
                  <p:embed/>
                </p:oleObj>
              </mc:Choice>
              <mc:Fallback>
                <p:oleObj name="Equation" r:id="rId8" imgW="1726920" imgH="253800" progId="Equation.DSMT4">
                  <p:embed/>
                  <p:pic>
                    <p:nvPicPr>
                      <p:cNvPr id="16" name="Object 15"/>
                      <p:cNvPicPr/>
                      <p:nvPr/>
                    </p:nvPicPr>
                    <p:blipFill>
                      <a:blip r:embed="rId9"/>
                      <a:stretch>
                        <a:fillRect/>
                      </a:stretch>
                    </p:blipFill>
                    <p:spPr>
                      <a:xfrm>
                        <a:off x="1571930" y="4251727"/>
                        <a:ext cx="4082123" cy="454020"/>
                      </a:xfrm>
                      <a:prstGeom prst="rect">
                        <a:avLst/>
                      </a:prstGeom>
                    </p:spPr>
                  </p:pic>
                </p:oleObj>
              </mc:Fallback>
            </mc:AlternateContent>
          </a:graphicData>
        </a:graphic>
      </p:graphicFrame>
      <p:sp>
        <p:nvSpPr>
          <p:cNvPr id="7" name="Content Placeholder 6"/>
          <p:cNvSpPr>
            <a:spLocks noGrp="1"/>
          </p:cNvSpPr>
          <p:nvPr>
            <p:ph sz="quarter" idx="16"/>
          </p:nvPr>
        </p:nvSpPr>
        <p:spPr>
          <a:xfrm>
            <a:off x="631368" y="4780345"/>
            <a:ext cx="936171" cy="498904"/>
          </a:xfrm>
        </p:spPr>
        <p:txBody>
          <a:bodyPr/>
          <a:lstStyle/>
          <a:p>
            <a:pPr xmlns:a="http://schemas.openxmlformats.org/drawingml/2006/main" marL="742950" indent="-285750">
              <a:spcBef>
                <a:spcPts val="600"/>
              </a:spcBef>
              <a:buFont typeface="Arial" panose="020B0604020202020204" pitchFamily="34" charset="0"/>
              <a:buChar char="–"/>
            </a:pPr>
            <a:r xmlns:a="http://schemas.openxmlformats.org/drawingml/2006/main">
              <a:rPr lang="vi" sz="2200" dirty="0" smtClean="0">
                <a:latin typeface="+mn-lt"/>
              </a:rPr>
              <a:t> </a:t>
            </a:r>
            <a:endParaRPr xmlns:a="http://schemas.openxmlformats.org/drawingml/2006/main" lang="en-US" sz="2200" dirty="0">
              <a:latin typeface="+mn-lt"/>
            </a:endParaRPr>
          </a:p>
        </p:txBody>
      </p:sp>
      <p:graphicFrame>
        <p:nvGraphicFramePr>
          <p:cNvPr id="18" name="Object 17" descr="C left parenthesis i right parenthesis = k s left parenthesis i right parenthesis exclusive or m left parenthesis i right parenthesis."/>
          <p:cNvGraphicFramePr>
            <a:graphicFrameLocks noChangeAspect="1"/>
          </p:cNvGraphicFramePr>
          <p:nvPr>
            <p:extLst>
              <p:ext uri="{D42A27DB-BD31-4B8C-83A1-F6EECF244321}">
                <p14:modId xmlns:p14="http://schemas.microsoft.com/office/powerpoint/2010/main" val="3877162535"/>
              </p:ext>
            </p:extLst>
          </p:nvPr>
        </p:nvGraphicFramePr>
        <p:xfrm>
          <a:off x="1571930" y="4851899"/>
          <a:ext cx="4817003" cy="422712"/>
        </p:xfrm>
        <a:graphic>
          <a:graphicData uri="http://schemas.openxmlformats.org/presentationml/2006/ole">
            <mc:AlternateContent xmlns:mc="http://schemas.openxmlformats.org/markup-compatibility/2006">
              <mc:Choice xmlns:v="urn:schemas-microsoft-com:vml" Requires="v">
                <p:oleObj spid="_x0000_s41137" name="Equation" r:id="rId10" imgW="2438280" imgH="253800" progId="Equation.DSMT4">
                  <p:embed/>
                </p:oleObj>
              </mc:Choice>
              <mc:Fallback>
                <p:oleObj name="Equation" r:id="rId10" imgW="2438280" imgH="253800" progId="Equation.DSMT4">
                  <p:embed/>
                  <p:pic>
                    <p:nvPicPr>
                      <p:cNvPr id="17" name="Object 16"/>
                      <p:cNvPicPr/>
                      <p:nvPr/>
                    </p:nvPicPr>
                    <p:blipFill>
                      <a:blip r:embed="rId11"/>
                      <a:stretch>
                        <a:fillRect/>
                      </a:stretch>
                    </p:blipFill>
                    <p:spPr>
                      <a:xfrm>
                        <a:off x="1571930" y="4851899"/>
                        <a:ext cx="4817003" cy="422712"/>
                      </a:xfrm>
                      <a:prstGeom prst="rect">
                        <a:avLst/>
                      </a:prstGeom>
                    </p:spPr>
                  </p:pic>
                </p:oleObj>
              </mc:Fallback>
            </mc:AlternateContent>
          </a:graphicData>
        </a:graphic>
      </p:graphicFrame>
      <p:sp>
        <p:nvSpPr>
          <p:cNvPr id="8" name="Content Placeholder 7"/>
          <p:cNvSpPr>
            <a:spLocks noGrp="1"/>
          </p:cNvSpPr>
          <p:nvPr>
            <p:ph sz="quarter" idx="17"/>
          </p:nvPr>
        </p:nvSpPr>
        <p:spPr>
          <a:xfrm>
            <a:off x="631368" y="5373108"/>
            <a:ext cx="936171" cy="411018"/>
          </a:xfrm>
        </p:spPr>
        <p:txBody>
          <a:bodyPr/>
          <a:lstStyle/>
          <a:p>
            <a:pPr xmlns:a="http://schemas.openxmlformats.org/drawingml/2006/main" marL="742950" indent="-285750">
              <a:spcBef>
                <a:spcPts val="600"/>
              </a:spcBef>
              <a:buFont typeface="Arial" panose="020B0604020202020204" pitchFamily="34" charset="0"/>
              <a:buChar char="–"/>
            </a:pPr>
            <a:r xmlns:a="http://schemas.openxmlformats.org/drawingml/2006/main">
              <a:rPr lang="vi" sz="2200" dirty="0" smtClean="0">
                <a:latin typeface="+mn-lt"/>
              </a:rPr>
              <a:t> </a:t>
            </a:r>
            <a:endParaRPr xmlns:a="http://schemas.openxmlformats.org/drawingml/2006/main" lang="en-US" sz="2200" dirty="0">
              <a:latin typeface="+mn-lt"/>
            </a:endParaRPr>
          </a:p>
        </p:txBody>
      </p:sp>
      <p:graphicFrame>
        <p:nvGraphicFramePr>
          <p:cNvPr id="19" name="Object 18" descr="M left parenthesis i right parenthesis = k s left parenthesis i right parenthesis exclusive or c left parenthesis i right parenthesis."/>
          <p:cNvGraphicFramePr>
            <a:graphicFrameLocks noChangeAspect="1"/>
          </p:cNvGraphicFramePr>
          <p:nvPr>
            <p:extLst>
              <p:ext uri="{D42A27DB-BD31-4B8C-83A1-F6EECF244321}">
                <p14:modId xmlns:p14="http://schemas.microsoft.com/office/powerpoint/2010/main" val="2225729852"/>
              </p:ext>
            </p:extLst>
          </p:nvPr>
        </p:nvGraphicFramePr>
        <p:xfrm>
          <a:off x="1571930" y="5421328"/>
          <a:ext cx="2310107" cy="449882"/>
        </p:xfrm>
        <a:graphic>
          <a:graphicData uri="http://schemas.openxmlformats.org/presentationml/2006/ole">
            <mc:AlternateContent xmlns:mc="http://schemas.openxmlformats.org/markup-compatibility/2006">
              <mc:Choice xmlns:v="urn:schemas-microsoft-com:vml" Requires="v">
                <p:oleObj spid="_x0000_s41138" name="Equation" r:id="rId12" imgW="1180800" imgH="253800" progId="Equation.DSMT4">
                  <p:embed/>
                </p:oleObj>
              </mc:Choice>
              <mc:Fallback>
                <p:oleObj name="Equation" r:id="rId12" imgW="1180800" imgH="253800" progId="Equation.DSMT4">
                  <p:embed/>
                  <p:pic>
                    <p:nvPicPr>
                      <p:cNvPr id="18" name="Object 17"/>
                      <p:cNvPicPr/>
                      <p:nvPr/>
                    </p:nvPicPr>
                    <p:blipFill>
                      <a:blip r:embed="rId13"/>
                      <a:stretch>
                        <a:fillRect/>
                      </a:stretch>
                    </p:blipFill>
                    <p:spPr>
                      <a:xfrm>
                        <a:off x="1571930" y="5421328"/>
                        <a:ext cx="2310107" cy="449882"/>
                      </a:xfrm>
                      <a:prstGeom prst="rect">
                        <a:avLst/>
                      </a:prstGeom>
                    </p:spPr>
                  </p:pic>
                </p:oleObj>
              </mc:Fallback>
            </mc:AlternateContent>
          </a:graphicData>
        </a:graphic>
      </p:graphicFrame>
      <p:sp>
        <p:nvSpPr>
          <p:cNvPr id="9" name="Content Placeholder 8"/>
          <p:cNvSpPr>
            <a:spLocks noGrp="1"/>
          </p:cNvSpPr>
          <p:nvPr>
            <p:ph sz="quarter" idx="18"/>
          </p:nvPr>
        </p:nvSpPr>
        <p:spPr>
          <a:xfrm>
            <a:off x="457201" y="5926828"/>
            <a:ext cx="8229600" cy="415636"/>
          </a:xfrm>
        </p:spPr>
        <p:txBody>
          <a:bodyPr/>
          <a:lstStyle/>
          <a:p>
            <a:pPr xmlns:a="http://schemas.openxmlformats.org/drawingml/2006/main" indent="-256032"/>
            <a:r xmlns:a="http://schemas.openxmlformats.org/drawingml/2006/main">
              <a:rPr lang="vi" sz="2200" dirty="0" smtClean="0">
                <a:latin typeface="+mn-lt"/>
              </a:rPr>
              <a:t>W</a:t>
            </a:r>
            <a:r xmlns:a="http://schemas.openxmlformats.org/drawingml/2006/main">
              <a:rPr lang="vi" sz="100" dirty="0" smtClean="0">
                <a:latin typeface="+mn-lt"/>
              </a:rPr>
              <a:t> </a:t>
            </a:r>
            <a:r xmlns:a="http://schemas.openxmlformats.org/drawingml/2006/main">
              <a:rPr lang="vi" sz="2200" dirty="0" smtClean="0">
                <a:latin typeface="+mn-lt"/>
              </a:rPr>
              <a:t>e</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sử dụng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C4</a:t>
            </a:r>
            <a:endParaRPr xmlns:a="http://schemas.openxmlformats.org/drawingml/2006/main" lang="en-US" sz="2200" dirty="0">
              <a:latin typeface="+mn-lt"/>
            </a:endParaRPr>
          </a:p>
        </p:txBody>
      </p:sp>
    </p:spTree>
    <p:extLst>
      <p:ext uri="{BB962C8B-B14F-4D97-AF65-F5344CB8AC3E}">
        <p14:creationId xmlns:p14="http://schemas.microsoft.com/office/powerpoint/2010/main" val="1002222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Truyền mật mã và độc lập gói</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2862292"/>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thu hồi mục tiêu thiết kế: mỗi gói được mã hóa riêng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nếu đối với khung n+1, sử dụng dòng khóa từ nơi chúng tôi đã dừng lại cho khung n, thì mỗi khung không được mã hóa riêng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cần biết nơi chúng tôi đã dừng lại cho gói 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W</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Cách tiếp cận P </a:t>
            </a:r>
            <a:r xmlns:a="http://schemas.openxmlformats.org/drawingml/2006/main">
              <a:rPr lang="vi" sz="2400" dirty="0">
                <a:solidFill>
                  <a:srgbClr val="000000"/>
                </a:solidFill>
                <a:latin typeface="Arial (Body)"/>
                <a:ea typeface="ＭＳ Ｐゴシック" charset="0"/>
              </a:rPr>
              <a:t>: khởi tạo dòng khóa bằng khóa + </a:t>
            </a:r>
            <a:r xmlns:a="http://schemas.openxmlformats.org/drawingml/2006/main">
              <a:rPr lang="vi" sz="2400" dirty="0" smtClean="0">
                <a:solidFill>
                  <a:srgbClr val="000000"/>
                </a:solidFill>
                <a:latin typeface="Arial (Body)"/>
                <a:ea typeface="ＭＳ Ｐゴシック" charset="0"/>
              </a:rPr>
              <a:t>I mới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V cho </a:t>
            </a:r>
            <a:r xmlns:a="http://schemas.openxmlformats.org/drawingml/2006/main">
              <a:rPr lang="vi" sz="2400" dirty="0">
                <a:solidFill>
                  <a:srgbClr val="000000"/>
                </a:solidFill>
                <a:latin typeface="Arial (Body)"/>
                <a:ea typeface="ＭＳ Ｐゴシック" charset="0"/>
              </a:rPr>
              <a:t>mỗi gói </a:t>
            </a:r>
            <a:r xmlns:a="http://schemas.openxmlformats.org/drawingml/2006/main">
              <a:rPr lang="vi" sz="2400" dirty="0" smtClean="0">
                <a:solidFill>
                  <a:srgbClr val="000000"/>
                </a:solidFill>
                <a:latin typeface="Arial (Body)"/>
                <a:ea typeface="ＭＳ Ｐゴシック" charset="0"/>
              </a:rPr>
              <a:t>:</a:t>
            </a:r>
          </a:p>
        </p:txBody>
      </p:sp>
      <p:pic>
        <p:nvPicPr>
          <p:cNvPr id="11" name="Picture 10" descr="A diagram has 3 connected parts. 1, Key + I V sub packet. 2, keystream generator. 3, keystream sub packet."/>
          <p:cNvPicPr>
            <a:picLocks noChangeAspect="1"/>
          </p:cNvPicPr>
          <p:nvPr/>
        </p:nvPicPr>
        <p:blipFill>
          <a:blip r:embed="rId2"/>
          <a:stretch>
            <a:fillRect/>
          </a:stretch>
        </p:blipFill>
        <p:spPr>
          <a:xfrm>
            <a:off x="1353033" y="4750042"/>
            <a:ext cx="6437934" cy="926672"/>
          </a:xfrm>
          <a:prstGeom prst="rect">
            <a:avLst/>
          </a:prstGeom>
        </p:spPr>
      </p:pic>
    </p:spTree>
    <p:extLst>
      <p:ext uri="{BB962C8B-B14F-4D97-AF65-F5344CB8AC3E}">
        <p14:creationId xmlns:p14="http://schemas.microsoft.com/office/powerpoint/2010/main" val="90186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K </a:t>
            </a:r>
            <a:r xmlns:a="http://schemas.openxmlformats.org/drawingml/2006/main">
              <a:rPr lang="vi" dirty="0" smtClean="0">
                <a:latin typeface="Times New Roman" panose="02020603050405020304" pitchFamily="18" charset="0"/>
                <a:cs typeface="Times New Roman" panose="02020603050405020304" pitchFamily="18" charset="0"/>
              </a:rPr>
              <a:t>ey đối xứng</a:t>
            </a:r>
            <a:endParaRPr xmlns:a="http://schemas.openxmlformats.org/drawingml/2006/main" lang="en-US" dirty="0">
              <a:latin typeface="Times New Roman" panose="02020603050405020304" pitchFamily="18" charset="0"/>
              <a:cs typeface="Times New Roman" panose="02020603050405020304" pitchFamily="18" charset="0"/>
            </a:endParaRPr>
          </a:p>
        </p:txBody>
      </p:sp>
      <p:pic>
        <p:nvPicPr>
          <p:cNvPr id="5" name="Picture 4" descr="A diagram connects 2 people, Alice and Bob. Alice uses an encryption algorithm and a K sub A encryption key to send an encrypted plain text message, m, to Bob. Bob’s encryption algorithm uses a decryption key, K sub S, to translate cipher text, k sub s of m, to plain text. M = K sub s left parenthesis K sub s of m right parenthesis."/>
          <p:cNvPicPr>
            <a:picLocks noChangeAspect="1"/>
          </p:cNvPicPr>
          <p:nvPr/>
        </p:nvPicPr>
        <p:blipFill>
          <a:blip r:embed="rId2"/>
          <a:stretch>
            <a:fillRect/>
          </a:stretch>
        </p:blipFill>
        <p:spPr>
          <a:xfrm>
            <a:off x="1030333" y="1688702"/>
            <a:ext cx="7083333" cy="1827459"/>
          </a:xfrm>
          <a:prstGeom prst="rect">
            <a:avLst/>
          </a:prstGeom>
        </p:spPr>
      </p:pic>
      <p:sp>
        <p:nvSpPr>
          <p:cNvPr id="3" name="Text Placeholder 2"/>
          <p:cNvSpPr>
            <a:spLocks noGrp="1"/>
          </p:cNvSpPr>
          <p:nvPr>
            <p:ph type="body" idx="1"/>
          </p:nvPr>
        </p:nvSpPr>
        <p:spPr>
          <a:xfrm>
            <a:off x="457200" y="3707945"/>
            <a:ext cx="8229600" cy="1805751"/>
          </a:xfrm>
        </p:spPr>
        <p:txBody>
          <a:bodyPr/>
          <a:lstStyle/>
          <a:p>
            <a:pPr xmlns:a="http://schemas.openxmlformats.org/drawingml/2006/main" marL="0" indent="0">
              <a:buFont typeface="Wingdings" charset="0"/>
              <a:buNone/>
              <a:tabLst/>
            </a:pPr>
            <a:r xmlns:a="http://schemas.openxmlformats.org/drawingml/2006/main">
              <a:rPr lang="vi" sz="2400" b="1" dirty="0">
                <a:solidFill>
                  <a:schemeClr val="tx1"/>
                </a:solidFill>
                <a:latin typeface="+mn-lt"/>
              </a:rPr>
              <a:t>mật mã khóa đối xứng: </a:t>
            </a:r>
            <a:r xmlns:a="http://schemas.openxmlformats.org/drawingml/2006/main">
              <a:rPr lang="vi" sz="2400" dirty="0">
                <a:latin typeface="+mn-lt"/>
              </a:rPr>
              <a:t>Bob và Alice chia sẻ </a:t>
            </a:r>
            <a:r xmlns:a="http://schemas.openxmlformats.org/drawingml/2006/main">
              <a:rPr lang="vi" sz="2400" dirty="0" smtClean="0">
                <a:latin typeface="+mn-lt"/>
              </a:rPr>
              <a:t>cùng một khóa (đối xứng </a:t>
            </a:r>
            <a:r xmlns:a="http://schemas.openxmlformats.org/drawingml/2006/main">
              <a:rPr lang="vi" sz="2400" dirty="0">
                <a:latin typeface="+mn-lt"/>
              </a:rPr>
              <a:t>): </a:t>
            </a:r>
            <a:r xmlns:a="http://schemas.openxmlformats.org/drawingml/2006/main">
              <a:rPr lang="vi" sz="2400" dirty="0" smtClean="0">
                <a:latin typeface="+mn-lt"/>
              </a:rPr>
              <a:t>K </a:t>
            </a:r>
            <a:r xmlns:a="http://schemas.openxmlformats.org/drawingml/2006/main">
              <a:rPr lang="vi" sz="2400" baseline="-25000" dirty="0" smtClean="0">
                <a:latin typeface="+mn-lt"/>
              </a:rPr>
              <a:t>s</a:t>
            </a:r>
            <a:endParaRPr xmlns:a="http://schemas.openxmlformats.org/drawingml/2006/main" lang="en-US" sz="2400" baseline="-25000" dirty="0">
              <a:latin typeface="+mn-lt"/>
            </a:endParaRPr>
          </a:p>
          <a:p>
            <a:r xmlns:a="http://schemas.openxmlformats.org/drawingml/2006/main">
              <a:rPr lang="vi" sz="2400" dirty="0">
                <a:latin typeface="+mn-lt"/>
              </a:rPr>
              <a:t>ví dụ: điều quan trọng là biết mẫu thay thế trong </a:t>
            </a:r>
            <a:r xmlns:a="http://schemas.openxmlformats.org/drawingml/2006/main">
              <a:rPr lang="vi" sz="2400" dirty="0" smtClean="0">
                <a:latin typeface="+mn-lt"/>
              </a:rPr>
              <a:t>mật mã thay thế chữ cái đơn âm</a:t>
            </a:r>
            <a:endParaRPr xmlns:a="http://schemas.openxmlformats.org/drawingml/2006/main" lang="en-US" sz="2400" dirty="0">
              <a:latin typeface="+mn-lt"/>
            </a:endParaRPr>
          </a:p>
        </p:txBody>
      </p:sp>
      <p:sp>
        <p:nvSpPr>
          <p:cNvPr id="4" name="Text Placeholder 3"/>
          <p:cNvSpPr>
            <a:spLocks noGrp="1"/>
          </p:cNvSpPr>
          <p:nvPr>
            <p:ph type="body" idx="2"/>
          </p:nvPr>
        </p:nvSpPr>
        <p:spPr>
          <a:xfrm>
            <a:off x="457200" y="5627999"/>
            <a:ext cx="8229600" cy="612467"/>
          </a:xfrm>
        </p:spPr>
        <p:txBody>
          <a:bodyPr/>
          <a:lstStyle/>
          <a:p>
            <a:pPr xmlns:a="http://schemas.openxmlformats.org/drawingml/2006/main" marL="0" indent="0">
              <a:buNone/>
            </a:pPr>
            <a:r xmlns:a="http://schemas.openxmlformats.org/drawingml/2006/main">
              <a:rPr lang="vi" sz="2400" b="1" dirty="0">
                <a:latin typeface="+mn-lt"/>
              </a:rPr>
              <a:t>Hỏi: </a:t>
            </a:r>
            <a:r xmlns:a="http://schemas.openxmlformats.org/drawingml/2006/main">
              <a:rPr lang="vi" sz="2400" dirty="0">
                <a:latin typeface="+mn-lt"/>
              </a:rPr>
              <a:t>làm thế nào để Bob và Alice đồng ý về giá trị khóa?</a:t>
            </a:r>
          </a:p>
        </p:txBody>
      </p:sp>
    </p:spTree>
    <p:extLst>
      <p:ext uri="{BB962C8B-B14F-4D97-AF65-F5344CB8AC3E}">
        <p14:creationId xmlns:p14="http://schemas.microsoft.com/office/powerpoint/2010/main" val="3276569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W</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Mã hóa P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13271" cy="3662511"/>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ea typeface="ＭＳ Ｐゴシック" charset="0"/>
              </a:rPr>
              <a:t>người gửi tính toán giá trị kiểm tra tính toàn vẹn ( </a:t>
            </a:r>
            <a:r xmlns:a="http://schemas.openxmlformats.org/drawingml/2006/main">
              <a:rPr lang="vi" sz="2200" dirty="0" smtClean="0">
                <a:solidFill>
                  <a:srgbClr val="000000"/>
                </a:solidFill>
                <a:latin typeface="+mn-lt"/>
                <a:ea typeface="ＭＳ Ｐゴシック" charset="0"/>
              </a:rPr>
              <a:t>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2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200" dirty="0" smtClean="0">
                <a:solidFill>
                  <a:srgbClr val="000000"/>
                </a:solidFill>
                <a:latin typeface="+mn-lt"/>
                <a:ea typeface="ＭＳ Ｐゴシック" charset="0"/>
              </a:rPr>
              <a:t>V , </a:t>
            </a:r>
            <a:r xmlns:a="http://schemas.openxmlformats.org/drawingml/2006/main">
              <a:rPr lang="vi" sz="2200" dirty="0" smtClean="0">
                <a:solidFill>
                  <a:srgbClr val="000000"/>
                </a:solidFill>
                <a:latin typeface="+mn-lt"/>
                <a:ea typeface="ＭＳ Ｐゴシック" charset="0"/>
              </a:rPr>
              <a:t>hàm băm </a:t>
            </a:r>
            <a:r xmlns:a="http://schemas.openxmlformats.org/drawingml/2006/main">
              <a:rPr lang="vi" sz="2200" dirty="0">
                <a:solidFill>
                  <a:srgbClr val="000000"/>
                </a:solidFill>
                <a:latin typeface="+mn-lt"/>
                <a:ea typeface="ＭＳ Ｐゴシック" charset="0"/>
              </a:rPr>
              <a:t>bốn byte /C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200" dirty="0" smtClean="0">
                <a:solidFill>
                  <a:srgbClr val="000000"/>
                </a:solidFill>
                <a:latin typeface="+mn-lt"/>
                <a:ea typeface="ＭＳ Ｐゴシック" charset="0"/>
              </a:rPr>
              <a:t>r</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200" dirty="0" smtClean="0">
                <a:solidFill>
                  <a:srgbClr val="000000"/>
                </a:solidFill>
                <a:latin typeface="+mn-lt"/>
                <a:ea typeface="ＭＳ Ｐゴシック" charset="0"/>
              </a:rPr>
              <a:t>C </a:t>
            </a:r>
            <a:r xmlns:a="http://schemas.openxmlformats.org/drawingml/2006/main">
              <a:rPr lang="vi" sz="2200" dirty="0" smtClean="0">
                <a:solidFill>
                  <a:srgbClr val="000000"/>
                </a:solidFill>
                <a:latin typeface="+mn-lt"/>
                <a:ea typeface="ＭＳ Ｐゴシック" charset="0"/>
              </a:rPr>
              <a:t>trên </a:t>
            </a:r>
            <a:r xmlns:a="http://schemas.openxmlformats.org/drawingml/2006/main">
              <a:rPr lang="vi" sz="2200" dirty="0">
                <a:solidFill>
                  <a:srgbClr val="000000"/>
                </a:solidFill>
                <a:latin typeface="+mn-lt"/>
                <a:ea typeface="ＭＳ Ｐゴシック" charset="0"/>
              </a:rPr>
              <a:t>dữ liệu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ea typeface="ＭＳ Ｐゴシック" charset="0"/>
              </a:rPr>
              <a:t>mỗi bên có khóa chia sẻ 104 bit</a:t>
            </a:r>
          </a:p>
          <a:p>
            <a:pPr xmlns:a="http://schemas.openxmlformats.org/drawingml/2006/main" marL="255651" lvl="0" indent="-255651" eaLnBrk="0" fontAlgn="base" hangingPunct="0">
              <a:spcAft>
                <a:spcPct val="0"/>
              </a:spcAft>
            </a:pPr>
            <a:r xmlns:a="http://schemas.openxmlformats.org/drawingml/2006/main">
              <a:rPr lang="vi" sz="2200" dirty="0">
                <a:solidFill>
                  <a:srgbClr val="000000"/>
                </a:solidFill>
                <a:latin typeface="+mn-lt"/>
                <a:ea typeface="ＭＳ Ｐゴシック" charset="0"/>
              </a:rPr>
              <a:t>người gửi tạo vectơ khởi tạo 24 bit</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V </a:t>
            </a:r>
            <a:r xmlns:a="http://schemas.openxmlformats.org/drawingml/2006/main">
              <a:rPr lang="vi" sz="2200" dirty="0" smtClean="0">
                <a:solidFill>
                  <a:srgbClr val="000000"/>
                </a:solidFill>
                <a:latin typeface="+mn-lt"/>
                <a:ea typeface="ＭＳ Ｐゴシック" charset="0"/>
              </a:rPr>
              <a:t>), </a:t>
            </a:r>
            <a:r xmlns:a="http://schemas.openxmlformats.org/drawingml/2006/main">
              <a:rPr lang="vi" sz="2200" dirty="0">
                <a:solidFill>
                  <a:srgbClr val="000000"/>
                </a:solidFill>
                <a:latin typeface="+mn-lt"/>
                <a:ea typeface="ＭＳ Ｐゴシック" charset="0"/>
              </a:rPr>
              <a:t>nối vào khóa: cung cấp khóa 128 bit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ea typeface="ＭＳ Ｐゴシック" charset="0"/>
              </a:rPr>
              <a:t>người gửi cũng nối thêm </a:t>
            </a:r>
            <a:r xmlns:a="http://schemas.openxmlformats.org/drawingml/2006/main">
              <a:rPr lang="vi" sz="2200" dirty="0" smtClean="0">
                <a:solidFill>
                  <a:srgbClr val="000000"/>
                </a:solidFill>
                <a:latin typeface="+mn-lt"/>
                <a:ea typeface="ＭＳ Ｐゴシック" charset="0"/>
              </a:rPr>
              <a:t>keyI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200" dirty="0" smtClean="0">
                <a:solidFill>
                  <a:srgbClr val="000000"/>
                </a:solidFill>
                <a:latin typeface="+mn-lt"/>
                <a:ea typeface="ＭＳ Ｐゴシック" charset="0"/>
              </a:rPr>
              <a:t>D </a:t>
            </a:r>
            <a:r xmlns:a="http://schemas.openxmlformats.org/drawingml/2006/main">
              <a:rPr lang="vi" sz="2200" dirty="0">
                <a:solidFill>
                  <a:srgbClr val="000000"/>
                </a:solidFill>
                <a:latin typeface="+mn-lt"/>
                <a:ea typeface="ＭＳ Ｐゴシック" charset="0"/>
              </a:rPr>
              <a:t>(trong trường 8 bit </a:t>
            </a:r>
            <a:r xmlns:a="http://schemas.openxmlformats.org/drawingml/2006/main">
              <a:rPr lang="vi" sz="2200" dirty="0" smtClean="0">
                <a:solidFill>
                  <a:srgbClr val="000000"/>
                </a:solidFill>
                <a:latin typeface="+mn-lt"/>
                <a:ea typeface="ＭＳ Ｐゴシック" charset="0"/>
              </a:rPr>
              <a:t>)</a:t>
            </a:r>
          </a:p>
          <a:p>
            <a:pPr xmlns:a="http://schemas.openxmlformats.org/drawingml/2006/main" marL="255651" indent="-255651" eaLnBrk="0" fontAlgn="base" hangingPunct="0">
              <a:spcAft>
                <a:spcPct val="0"/>
              </a:spcAft>
            </a:pPr>
            <a:r xmlns:a="http://schemas.openxmlformats.org/drawingml/2006/main">
              <a:rPr lang="vi" sz="2200" dirty="0">
                <a:solidFill>
                  <a:srgbClr val="000000"/>
                </a:solidFill>
                <a:latin typeface="+mn-lt"/>
                <a:ea typeface="ＭＳ Ｐゴシック" charset="0"/>
              </a:rPr>
              <a:t>Khóa 128 bit được nhập vào trình tạo số ngẫu nhiên giả để nhận dòng </a:t>
            </a:r>
            <a:r xmlns:a="http://schemas.openxmlformats.org/drawingml/2006/main">
              <a:rPr lang="vi" sz="2200" dirty="0" smtClean="0">
                <a:solidFill>
                  <a:srgbClr val="000000"/>
                </a:solidFill>
                <a:latin typeface="+mn-lt"/>
                <a:ea typeface="ＭＳ Ｐゴシック" charset="0"/>
              </a:rPr>
              <a:t>khóa</a:t>
            </a:r>
            <a:endParaRPr xmlns:a="http://schemas.openxmlformats.org/drawingml/2006/main" lang="en-US" sz="2200" dirty="0">
              <a:solidFill>
                <a:srgbClr val="000000"/>
              </a:solidFill>
              <a:latin typeface="+mn-lt"/>
              <a:ea typeface="ＭＳ Ｐゴシック" charset="0"/>
            </a:endParaRPr>
          </a:p>
        </p:txBody>
      </p:sp>
    </p:spTree>
    <p:extLst>
      <p:ext uri="{BB962C8B-B14F-4D97-AF65-F5344CB8AC3E}">
        <p14:creationId xmlns:p14="http://schemas.microsoft.com/office/powerpoint/2010/main" val="4064242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W</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Mã hóa P </a:t>
            </a:r>
            <a:r xmlns:a="http://schemas.openxmlformats.org/drawingml/2006/main">
              <a:rPr lang="vi" sz="2000" b="0" dirty="0" smtClean="0">
                <a:latin typeface="Times New Roman" panose="02020603050405020304" pitchFamily="18" charset="0"/>
                <a:ea typeface="ＭＳ Ｐゴシック" charset="0"/>
              </a:rPr>
              <a:t>(2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2108239"/>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dữ liệu </a:t>
            </a:r>
            <a:r xmlns:a="http://schemas.openxmlformats.org/drawingml/2006/main">
              <a:rPr lang="vi" sz="2200" dirty="0">
                <a:solidFill>
                  <a:srgbClr val="000000"/>
                </a:solidFill>
                <a:latin typeface="Arial (Body)"/>
                <a:ea typeface="ＭＳ Ｐゴシック" charset="0"/>
              </a:rPr>
              <a:t>trong khung + </a:t>
            </a:r>
            <a:r xmlns:a="http://schemas.openxmlformats.org/drawingml/2006/main">
              <a:rPr lang="vi" sz="22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V được </a:t>
            </a:r>
            <a:r xmlns:a="http://schemas.openxmlformats.org/drawingml/2006/main">
              <a:rPr lang="vi" sz="2200" dirty="0">
                <a:solidFill>
                  <a:srgbClr val="000000"/>
                </a:solidFill>
                <a:latin typeface="Arial (Body)"/>
                <a:ea typeface="ＭＳ Ｐゴシック" charset="0"/>
              </a:rPr>
              <a:t>mã hóa bằng </a:t>
            </a:r>
            <a:r xmlns:a="http://schemas.openxmlformats.org/drawingml/2006/main">
              <a:rPr lang="vi" sz="2200" dirty="0" smtClean="0">
                <a:solidFill>
                  <a:srgbClr val="000000"/>
                </a:solidFill>
                <a:latin typeface="Arial (Body)"/>
                <a:ea typeface="ＭＳ Ｐゴシック" charset="0"/>
              </a:rPr>
              <a:t>R</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C4 </a:t>
            </a:r>
            <a:r xmlns:a="http://schemas.openxmlformats.org/drawingml/2006/main">
              <a:rPr lang="vi" sz="2200" dirty="0">
                <a:solidFill>
                  <a:srgbClr val="000000"/>
                </a:solidFill>
                <a:latin typeface="Arial (Body)"/>
                <a:ea typeface="ＭＳ Ｐゴシック" charset="0"/>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byte của dòng khóa là </a:t>
            </a:r>
            <a:r xmlns:a="http://schemas.openxmlformats.org/drawingml/2006/main">
              <a:rPr lang="vi" sz="2200" dirty="0" smtClean="0">
                <a:solidFill>
                  <a:srgbClr val="000000"/>
                </a:solidFill>
                <a:latin typeface="Arial (Body)"/>
                <a:ea typeface="ＭＳ Ｐゴシック" charset="0"/>
              </a:rPr>
              <a:t>X</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Ô</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Màu đỏ </a:t>
            </a:r>
            <a:r xmlns:a="http://schemas.openxmlformats.org/drawingml/2006/main">
              <a:rPr lang="vi" sz="2200" dirty="0">
                <a:solidFill>
                  <a:srgbClr val="000000"/>
                </a:solidFill>
                <a:latin typeface="Arial (Body)"/>
                <a:ea typeface="ＭＳ Ｐゴシック" charset="0"/>
              </a:rPr>
              <a:t>với byte dữ liệu &amp; </a:t>
            </a:r>
            <a:r xmlns:a="http://schemas.openxmlformats.org/drawingml/2006/main">
              <a:rPr lang="vi" sz="22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V</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V &amp; keyI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D </a:t>
            </a:r>
            <a:r xmlns:a="http://schemas.openxmlformats.org/drawingml/2006/main">
              <a:rPr lang="vi" sz="2200" dirty="0">
                <a:solidFill>
                  <a:srgbClr val="000000"/>
                </a:solidFill>
                <a:latin typeface="Arial (Body)"/>
                <a:ea typeface="ＭＳ Ｐゴシック" charset="0"/>
              </a:rPr>
              <a:t>được thêm vào dữ liệu được mã hóa để tạo tải trọng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tải trọng được chèn vào </a:t>
            </a:r>
            <a:r xmlns:a="http://schemas.openxmlformats.org/drawingml/2006/main">
              <a:rPr lang="vi" sz="2200" dirty="0" smtClean="0">
                <a:solidFill>
                  <a:srgbClr val="000000"/>
                </a:solidFill>
                <a:latin typeface="Arial (Body)"/>
                <a:ea typeface="ＭＳ Ｐゴシック" charset="0"/>
              </a:rPr>
              <a:t>khung 802.11</a:t>
            </a:r>
          </a:p>
        </p:txBody>
      </p:sp>
      <p:pic>
        <p:nvPicPr>
          <p:cNvPr id="4" name="Picture 3" descr="A bar has 4 parts. Part 3 is the longest. Encrypted, parts 3 and 4. M A C payload, parts 1 through 4. Part 1, I V. Part 2, Key I D. Part 3, data. Part 4, I C V."/>
          <p:cNvPicPr>
            <a:picLocks noChangeAspect="1"/>
          </p:cNvPicPr>
          <p:nvPr/>
        </p:nvPicPr>
        <p:blipFill>
          <a:blip r:embed="rId2"/>
          <a:stretch>
            <a:fillRect/>
          </a:stretch>
        </p:blipFill>
        <p:spPr>
          <a:xfrm>
            <a:off x="2276657" y="3995989"/>
            <a:ext cx="4590686" cy="1713124"/>
          </a:xfrm>
          <a:prstGeom prst="rect">
            <a:avLst/>
          </a:prstGeom>
        </p:spPr>
      </p:pic>
    </p:spTree>
    <p:extLst>
      <p:ext uri="{BB962C8B-B14F-4D97-AF65-F5344CB8AC3E}">
        <p14:creationId xmlns:p14="http://schemas.microsoft.com/office/powerpoint/2010/main" val="5672375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W</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Mã hóa P 2</a:t>
            </a:r>
            <a:endParaRPr xmlns:a="http://schemas.openxmlformats.org/drawingml/2006/main" lang="en-US" dirty="0">
              <a:latin typeface="Times New Roman" panose="02020603050405020304" pitchFamily="18" charset="0"/>
              <a:ea typeface="ＭＳ Ｐゴシック" charset="0"/>
            </a:endParaRPr>
          </a:p>
        </p:txBody>
      </p:sp>
      <p:pic>
        <p:nvPicPr>
          <p:cNvPr id="5" name="Picture 4" descr="A diagram has a bar at the top, key sequence generator, for give K sub s, I V. Below the bar are 6 arrows drawing down with 3 parts each. Beside the diagram is a bar with 3 parts. 1, 802 period 11 header. 2, I V. 3, W E P encrypted data plus C R C. I V, per frame, the top bar, and part 2 of bar 2. K sub S, 40 bit secret symmetric, top bar. Parts 1 of the 6 arrows. 1, K sub 1 to the I V power. 2, K sub 2 to the I V power. 3, K sub 3 to the I V power. 4, K sub N to the I V power. 5, K sub N + 1 to the I V power. 6, K sub N + 4 to the I V power. Parts 2. 1, d sub 1. 2, d sub 2. 3, d sub 3. 4, d sub N. 5, C R C sub 1. 6, C R C 4. These parts are plaintext frame data plus C R C. Parts 3. 1, C sub 1. 2, C sub 2. 3, C sub 3. 4, C sub N. 5, C sub N + 1. 6, C sub N + 4. These parts point to bar 2 part 3, W E P encrypted data plus C R C."/>
          <p:cNvPicPr>
            <a:picLocks noChangeAspect="1"/>
          </p:cNvPicPr>
          <p:nvPr/>
        </p:nvPicPr>
        <p:blipFill>
          <a:blip r:embed="rId2"/>
          <a:stretch>
            <a:fillRect/>
          </a:stretch>
        </p:blipFill>
        <p:spPr>
          <a:xfrm>
            <a:off x="617233" y="2311326"/>
            <a:ext cx="7909534" cy="1979783"/>
          </a:xfrm>
          <a:prstGeom prst="rect">
            <a:avLst/>
          </a:prstGeom>
        </p:spPr>
      </p:pic>
      <p:sp>
        <p:nvSpPr>
          <p:cNvPr id="3" name="Content Placeholder 2"/>
          <p:cNvSpPr>
            <a:spLocks noGrp="1"/>
          </p:cNvSpPr>
          <p:nvPr>
            <p:ph idx="1"/>
          </p:nvPr>
        </p:nvSpPr>
        <p:spPr>
          <a:xfrm>
            <a:off x="3263447" y="4632187"/>
            <a:ext cx="3104695" cy="92329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kern="1200" dirty="0" smtClean="0">
                <a:solidFill>
                  <a:srgbClr val="000000"/>
                </a:solidFill>
                <a:latin typeface="Arial (Body)"/>
                <a:ea typeface="ＭＳ Ｐゴシック" charset="0"/>
                <a:cs typeface="Gill Sans MT" charset="0"/>
              </a:rPr>
              <a:t>tôi </a:t>
            </a:r>
            <a:r xmlns:a="http://schemas.openxmlformats.org/drawingml/2006/main">
              <a:rPr lang="vi" sz="2400" b="1" kern="1200" dirty="0">
                <a:solidFill>
                  <a:srgbClr val="000000"/>
                </a:solidFill>
                <a:latin typeface="Arial (Body)"/>
                <a:ea typeface="ＭＳ Ｐゴシック" charset="0"/>
                <a:cs typeface="Gill Sans MT" charset="0"/>
              </a:rPr>
              <a:t>mới</a:t>
            </a:r>
            <a:r xmlns:a="http://schemas.openxmlformats.org/drawingml/2006/main">
              <a:rPr lang="vi" sz="100" b="1" kern="1200" dirty="0" smtClean="0">
                <a:solidFill>
                  <a:srgbClr val="000000"/>
                </a:solidFill>
                <a:latin typeface="Arial (Body)"/>
                <a:ea typeface="ＭＳ Ｐゴシック" charset="0"/>
                <a:cs typeface="Gill Sans MT" charset="0"/>
              </a:rPr>
              <a:t> </a:t>
            </a:r>
            <a:r xmlns:a="http://schemas.openxmlformats.org/drawingml/2006/main">
              <a:rPr lang="vi" sz="2400" b="1" kern="1200" dirty="0" smtClean="0">
                <a:solidFill>
                  <a:srgbClr val="000000"/>
                </a:solidFill>
                <a:latin typeface="Arial (Body)"/>
                <a:ea typeface="ＭＳ Ｐゴシック" charset="0"/>
                <a:cs typeface="Gill Sans MT" charset="0"/>
              </a:rPr>
              <a:t>V cho </a:t>
            </a:r>
            <a:r xmlns:a="http://schemas.openxmlformats.org/drawingml/2006/main">
              <a:rPr lang="vi" sz="2400" b="1" kern="1200" dirty="0">
                <a:solidFill>
                  <a:srgbClr val="000000"/>
                </a:solidFill>
                <a:latin typeface="Arial (Body)"/>
                <a:ea typeface="ＭＳ Ｐゴシック" charset="0"/>
                <a:cs typeface="Gill Sans MT" charset="0"/>
              </a:rPr>
              <a:t>mỗi </a:t>
            </a:r>
            <a:r xmlns:a="http://schemas.openxmlformats.org/drawingml/2006/main">
              <a:rPr lang="vi" sz="2400" b="1" kern="1200" dirty="0" smtClean="0">
                <a:solidFill>
                  <a:srgbClr val="000000"/>
                </a:solidFill>
                <a:latin typeface="Arial (Body)"/>
                <a:ea typeface="ＭＳ Ｐゴシック" charset="0"/>
                <a:cs typeface="Gill Sans MT" charset="0"/>
              </a:rPr>
              <a:t>khung hình</a:t>
            </a:r>
            <a:endParaRPr xmlns:a="http://schemas.openxmlformats.org/drawingml/2006/main" lang="en-US" sz="2400" b="1" kern="1200" dirty="0">
              <a:solidFill>
                <a:srgbClr val="000000"/>
              </a:solidFill>
              <a:latin typeface="Arial (Body)"/>
              <a:ea typeface="ＭＳ Ｐゴシック" charset="0"/>
              <a:cs typeface="Gill Sans MT" charset="0"/>
            </a:endParaRPr>
          </a:p>
        </p:txBody>
      </p:sp>
    </p:spTree>
    <p:extLst>
      <p:ext uri="{BB962C8B-B14F-4D97-AF65-F5344CB8AC3E}">
        <p14:creationId xmlns:p14="http://schemas.microsoft.com/office/powerpoint/2010/main" val="8794324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W</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Tổng quan về giải mã P</a:t>
            </a:r>
            <a:endParaRPr xmlns:a="http://schemas.openxmlformats.org/drawingml/2006/main" lang="en-US" dirty="0">
              <a:latin typeface="Times New Roman" panose="02020603050405020304" pitchFamily="18" charset="0"/>
              <a:ea typeface="ＭＳ Ｐゴシック" charset="0"/>
            </a:endParaRPr>
          </a:p>
        </p:txBody>
      </p:sp>
      <p:pic>
        <p:nvPicPr>
          <p:cNvPr id="5" name="Picture 4" descr="A bar has 4 parts. Part 3 is the longest. Encrypted, parts 3 and 4. M A C payload, parts 1 through 4. Part 1, I V. Part 2, Key I D. Part 3, data. Part 4, I C V."/>
          <p:cNvPicPr>
            <a:picLocks noChangeAspect="1"/>
          </p:cNvPicPr>
          <p:nvPr/>
        </p:nvPicPr>
        <p:blipFill>
          <a:blip r:embed="rId2"/>
          <a:stretch>
            <a:fillRect/>
          </a:stretch>
        </p:blipFill>
        <p:spPr>
          <a:xfrm>
            <a:off x="2302401" y="1432939"/>
            <a:ext cx="4539197" cy="1696162"/>
          </a:xfrm>
          <a:prstGeom prst="rect">
            <a:avLst/>
          </a:prstGeom>
        </p:spPr>
      </p:pic>
      <p:sp>
        <p:nvSpPr>
          <p:cNvPr id="3" name="Content Placeholder 2"/>
          <p:cNvSpPr>
            <a:spLocks noGrp="1"/>
          </p:cNvSpPr>
          <p:nvPr>
            <p:ph type="body" idx="1"/>
          </p:nvPr>
        </p:nvSpPr>
        <p:spPr>
          <a:xfrm>
            <a:off x="457200" y="3249390"/>
            <a:ext cx="8229600" cy="2993097"/>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máy thu chiết xuất </a:t>
            </a: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V</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đầu vào </a:t>
            </a: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V, </a:t>
            </a:r>
            <a:r xmlns:a="http://schemas.openxmlformats.org/drawingml/2006/main">
              <a:rPr lang="vi" sz="2000" dirty="0">
                <a:solidFill>
                  <a:srgbClr val="000000"/>
                </a:solidFill>
                <a:latin typeface="Arial (Body)"/>
                <a:ea typeface="ＭＳ Ｐゴシック" charset="0"/>
              </a:rPr>
              <a:t>khóa bí mật được chia sẻ vào trình tạo ngẫu nhiên giả, nhận được dòng khóa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X</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Ô</a:t>
            </a:r>
            <a:r xmlns:a="http://schemas.openxmlformats.org/drawingml/2006/main">
              <a:rPr lang="vi" sz="100" dirty="0" smtClean="0">
                <a:solidFill>
                  <a:srgbClr val="000000"/>
                </a:solidFill>
                <a:latin typeface="Arial (Body)"/>
                <a:ea typeface="ＭＳ Ｐゴシック" charset="0"/>
              </a:rPr>
              <a:t> Dòng khóa </a:t>
            </a:r>
            <a:r xmlns:a="http://schemas.openxmlformats.org/drawingml/2006/main">
              <a:rPr lang="vi" sz="2000" dirty="0" smtClean="0">
                <a:solidFill>
                  <a:srgbClr val="000000"/>
                </a:solidFill>
                <a:latin typeface="Arial (Body)"/>
                <a:ea typeface="ＭＳ Ｐゴシック" charset="0"/>
              </a:rPr>
              <a:t>Rs </a:t>
            </a:r>
            <a:r xmlns:a="http://schemas.openxmlformats.org/drawingml/2006/main">
              <a:rPr lang="vi" sz="2000" dirty="0">
                <a:solidFill>
                  <a:srgbClr val="000000"/>
                </a:solidFill>
                <a:latin typeface="Arial (Body)"/>
                <a:ea typeface="ＭＳ Ｐゴシック" charset="0"/>
              </a:rPr>
              <a:t>với dữ liệu được mã hóa để giải mã dữ liệu + </a:t>
            </a:r>
            <a:r xmlns:a="http://schemas.openxmlformats.org/drawingml/2006/main">
              <a:rPr lang="vi" sz="20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V</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xác minh tính toàn vẹn của dữ liệu với </a:t>
            </a: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V</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lưu ý: cách tiếp cận tính toàn vẹn của thông báo được sử dụng ở đây khác với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 ( </a:t>
            </a:r>
            <a:r xmlns:a="http://schemas.openxmlformats.org/drawingml/2006/main">
              <a:rPr lang="vi" sz="2000" dirty="0">
                <a:solidFill>
                  <a:srgbClr val="000000"/>
                </a:solidFill>
                <a:latin typeface="Arial (Body)"/>
                <a:ea typeface="ＭＳ Ｐゴシック" charset="0"/>
              </a:rPr>
              <a:t>mã xác thực tin nhắn) và chữ ký (sử dụng </a:t>
            </a:r>
            <a:r xmlns:a="http://schemas.openxmlformats.org/drawingml/2006/main">
              <a:rPr lang="vi" sz="20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TÔI).</a:t>
            </a:r>
            <a:endParaRPr xmlns:a="http://schemas.openxmlformats.org/drawingml/2006/main"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3337214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Xác thực điểm cuối </a:t>
            </a:r>
            <a:r xmlns:a="http://schemas.openxmlformats.org/drawingml/2006/main">
              <a:rPr lang="vi" dirty="0" smtClean="0">
                <a:latin typeface="Times New Roman" panose="02020603050405020304" pitchFamily="18" charset="0"/>
                <a:ea typeface="ＭＳ Ｐゴシック" charset="0"/>
              </a:rPr>
              <a:t>W/ </a:t>
            </a:r>
            <a:r xmlns:a="http://schemas.openxmlformats.org/drawingml/2006/main">
              <a:rPr lang="vi" dirty="0">
                <a:latin typeface="Times New Roman" panose="02020603050405020304" pitchFamily="18" charset="0"/>
                <a:ea typeface="ＭＳ Ｐゴシック" charset="0"/>
              </a:rPr>
              <a:t>Nonce</a:t>
            </a:r>
            <a:endParaRPr xmlns:a="http://schemas.openxmlformats.org/drawingml/2006/main" lang="en-US" dirty="0"/>
          </a:p>
        </p:txBody>
      </p:sp>
      <p:sp>
        <p:nvSpPr>
          <p:cNvPr id="3" name="Text Placeholder 2"/>
          <p:cNvSpPr>
            <a:spLocks noGrp="1"/>
          </p:cNvSpPr>
          <p:nvPr>
            <p:ph type="body" idx="1"/>
          </p:nvPr>
        </p:nvSpPr>
        <p:spPr>
          <a:xfrm>
            <a:off x="457200" y="1600201"/>
            <a:ext cx="8229600" cy="1600200"/>
          </a:xfrm>
        </p:spPr>
        <p:txBody>
          <a:bodyPr/>
          <a:lstStyle/>
          <a:p>
            <a:pPr xmlns:a="http://schemas.openxmlformats.org/drawingml/2006/main" marL="0" indent="0">
              <a:buNone/>
            </a:pPr>
            <a:r xmlns:a="http://schemas.openxmlformats.org/drawingml/2006/main">
              <a:rPr lang="vi" sz="2400" b="1" dirty="0">
                <a:solidFill>
                  <a:schemeClr val="tx1"/>
                </a:solidFill>
                <a:latin typeface="+mn-lt"/>
                <a:cs typeface="Gill Sans MT" charset="0"/>
              </a:rPr>
              <a:t>Nonce: </a:t>
            </a:r>
            <a:r xmlns:a="http://schemas.openxmlformats.org/drawingml/2006/main">
              <a:rPr lang="vi" sz="2400" dirty="0">
                <a:latin typeface="+mn-lt"/>
                <a:cs typeface="Gill Sans MT" charset="0"/>
              </a:rPr>
              <a:t>số (R) chỉ dùng </a:t>
            </a:r>
            <a:r xmlns:a="http://schemas.openxmlformats.org/drawingml/2006/main">
              <a:rPr lang="vi" sz="2400" b="1" dirty="0">
                <a:latin typeface="+mn-lt"/>
                <a:cs typeface="Gill Sans MT" charset="0"/>
              </a:rPr>
              <a:t>một lần –in-a-lifetime</a:t>
            </a:r>
          </a:p>
          <a:p>
            <a:pPr xmlns:a="http://schemas.openxmlformats.org/drawingml/2006/main" marL="0" indent="0">
              <a:buNone/>
            </a:pPr>
            <a:r xmlns:a="http://schemas.openxmlformats.org/drawingml/2006/main">
              <a:rPr lang="vi" sz="2400" b="1" dirty="0">
                <a:solidFill>
                  <a:schemeClr val="tx1"/>
                </a:solidFill>
                <a:latin typeface="+mn-lt"/>
                <a:cs typeface="Gill Sans MT" charset="0"/>
              </a:rPr>
              <a:t>Cách chứng minh Alice </a:t>
            </a:r>
            <a:r xmlns:a="http://schemas.openxmlformats.org/drawingml/2006/main">
              <a:rPr lang="vi" sz="2400" b="1" dirty="0" smtClean="0">
                <a:solidFill>
                  <a:schemeClr val="tx1"/>
                </a:solidFill>
                <a:latin typeface="+mn-lt"/>
                <a:cs typeface="Gill Sans MT" charset="0"/>
              </a:rPr>
              <a:t>“ </a:t>
            </a:r>
            <a:r xmlns:a="http://schemas.openxmlformats.org/drawingml/2006/main">
              <a:rPr lang="vi" altLang="ja-JP" sz="2400" b="1" dirty="0" smtClean="0">
                <a:solidFill>
                  <a:schemeClr val="tx1"/>
                </a:solidFill>
                <a:latin typeface="+mn-lt"/>
                <a:cs typeface="Gill Sans MT" charset="0"/>
              </a:rPr>
              <a:t>sống”: </a:t>
            </a:r>
            <a:r xmlns:a="http://schemas.openxmlformats.org/drawingml/2006/main">
              <a:rPr lang="vi" altLang="ja-JP" sz="2400" dirty="0" smtClean="0">
                <a:latin typeface="+mn-lt"/>
                <a:cs typeface="Gill Sans MT" charset="0"/>
              </a:rPr>
              <a:t>Bob </a:t>
            </a:r>
            <a:r xmlns:a="http://schemas.openxmlformats.org/drawingml/2006/main">
              <a:rPr lang="vi" altLang="ja-JP" sz="2400" dirty="0">
                <a:latin typeface="+mn-lt"/>
                <a:cs typeface="Gill Sans MT" charset="0"/>
              </a:rPr>
              <a:t>gửi Alice </a:t>
            </a:r>
            <a:r xmlns:a="http://schemas.openxmlformats.org/drawingml/2006/main">
              <a:rPr lang="vi" altLang="ja-JP" sz="2400" b="1" dirty="0">
                <a:solidFill>
                  <a:schemeClr val="tx1"/>
                </a:solidFill>
                <a:latin typeface="+mn-lt"/>
                <a:cs typeface="Gill Sans MT" charset="0"/>
              </a:rPr>
              <a:t>nonce, </a:t>
            </a:r>
            <a:r xmlns:a="http://schemas.openxmlformats.org/drawingml/2006/main">
              <a:rPr lang="vi" altLang="ja-JP" sz="2400" dirty="0">
                <a:latin typeface="+mn-lt"/>
                <a:cs typeface="Gill Sans MT" charset="0"/>
              </a:rPr>
              <a:t>R </a:t>
            </a:r>
            <a:r xmlns:a="http://schemas.openxmlformats.org/drawingml/2006/main">
              <a:rPr lang="vi" altLang="ja-JP" sz="2400" dirty="0" smtClean="0">
                <a:latin typeface="+mn-lt"/>
                <a:cs typeface="Gill Sans MT" charset="0"/>
              </a:rPr>
              <a:t>. Alice </a:t>
            </a:r>
            <a:r xmlns:a="http://schemas.openxmlformats.org/drawingml/2006/main">
              <a:rPr lang="vi" sz="2400" dirty="0" smtClean="0">
                <a:latin typeface="+mn-lt"/>
                <a:cs typeface="Gill Sans MT" charset="0"/>
              </a:rPr>
              <a:t>phải </a:t>
            </a:r>
            <a:r xmlns:a="http://schemas.openxmlformats.org/drawingml/2006/main">
              <a:rPr lang="vi" sz="2400" dirty="0">
                <a:latin typeface="+mn-lt"/>
                <a:cs typeface="Gill Sans MT" charset="0"/>
              </a:rPr>
              <a:t>trả lại R, được mã hóa bằng khóa bí mật dùng </a:t>
            </a:r>
            <a:r xmlns:a="http://schemas.openxmlformats.org/drawingml/2006/main">
              <a:rPr lang="vi" sz="2400" dirty="0" smtClean="0">
                <a:latin typeface="+mn-lt"/>
                <a:cs typeface="Gill Sans MT" charset="0"/>
              </a:rPr>
              <a:t>chung</a:t>
            </a:r>
            <a:endParaRPr xmlns:a="http://schemas.openxmlformats.org/drawingml/2006/main" lang="en-US" sz="2400" dirty="0">
              <a:latin typeface="+mn-lt"/>
              <a:cs typeface="Gill Sans MT" charset="0"/>
            </a:endParaRPr>
          </a:p>
        </p:txBody>
      </p:sp>
      <p:pic>
        <p:nvPicPr>
          <p:cNvPr id="4" name="Picture 3" descr="Alice and Bob are beside each other. There are 3 arrows bouncing between them like zig zags. Alice, arrow 1. I am Alice. Bob, arrow 2. R. Alice, arrow 3. K sub A minus B, left parenthesis R right parenthesis. Arrow points to, Alice is live, and only Alice knows key to encrypt nonce, so it must be Alice."/>
          <p:cNvPicPr>
            <a:picLocks noChangeAspect="1"/>
          </p:cNvPicPr>
          <p:nvPr/>
        </p:nvPicPr>
        <p:blipFill>
          <a:blip r:embed="rId2"/>
          <a:stretch>
            <a:fillRect/>
          </a:stretch>
        </p:blipFill>
        <p:spPr>
          <a:xfrm>
            <a:off x="1346603" y="3455294"/>
            <a:ext cx="6450793" cy="2641270"/>
          </a:xfrm>
          <a:prstGeom prst="rect">
            <a:avLst/>
          </a:prstGeom>
        </p:spPr>
      </p:pic>
    </p:spTree>
    <p:extLst>
      <p:ext uri="{BB962C8B-B14F-4D97-AF65-F5344CB8AC3E}">
        <p14:creationId xmlns:p14="http://schemas.microsoft.com/office/powerpoint/2010/main" val="3116454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W</a:t>
            </a:r>
            <a:r xmlns:a="http://schemas.openxmlformats.org/drawingml/2006/main">
              <a:rPr lang="vi" sz="100" dirty="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e</a:t>
            </a:r>
            <a:r xmlns:a="http://schemas.openxmlformats.org/drawingml/2006/main">
              <a:rPr lang="vi" sz="100" dirty="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Xác thực P</a:t>
            </a:r>
            <a:endParaRPr xmlns:a="http://schemas.openxmlformats.org/drawingml/2006/main" lang="en-US" dirty="0"/>
          </a:p>
        </p:txBody>
      </p:sp>
      <p:pic>
        <p:nvPicPr>
          <p:cNvPr id="4" name="Picture 3" descr="A laptop and wifi router are beside each other. There are 4 arrows between them. Laptop, arrow 1. Authentication request. Router, arrow 2. Nonce, 128 bytes. Laptop, arrow 3. Nonce encrypted shared key. Router, arrow 4. Success if decrypted value equals nonce."/>
          <p:cNvPicPr>
            <a:picLocks noChangeAspect="1"/>
          </p:cNvPicPr>
          <p:nvPr/>
        </p:nvPicPr>
        <p:blipFill>
          <a:blip r:embed="rId2"/>
          <a:stretch>
            <a:fillRect/>
          </a:stretch>
        </p:blipFill>
        <p:spPr>
          <a:xfrm>
            <a:off x="1693621" y="1489819"/>
            <a:ext cx="5756757" cy="2431483"/>
          </a:xfrm>
          <a:prstGeom prst="rect">
            <a:avLst/>
          </a:prstGeom>
        </p:spPr>
      </p:pic>
      <p:sp>
        <p:nvSpPr>
          <p:cNvPr id="3" name="Text Placeholder 2"/>
          <p:cNvSpPr>
            <a:spLocks noGrp="1"/>
          </p:cNvSpPr>
          <p:nvPr>
            <p:ph type="body" idx="1"/>
          </p:nvPr>
        </p:nvSpPr>
        <p:spPr>
          <a:xfrm>
            <a:off x="457200" y="4098471"/>
            <a:ext cx="8229600" cy="2027692"/>
          </a:xfrm>
        </p:spPr>
        <p:txBody>
          <a:bodyPr/>
          <a:lstStyle/>
          <a:p>
            <a:pPr xmlns:a="http://schemas.openxmlformats.org/drawingml/2006/main" marL="0" indent="0">
              <a:buClr>
                <a:schemeClr val="tx2"/>
              </a:buClr>
              <a:buSzPct val="74000"/>
              <a:buNone/>
              <a:defRPr/>
            </a:pPr>
            <a:r xmlns:a="http://schemas.openxmlformats.org/drawingml/2006/main">
              <a:rPr lang="vi" sz="2200" b="1" dirty="0">
                <a:solidFill>
                  <a:schemeClr val="tx1"/>
                </a:solidFill>
                <a:latin typeface="+mn-lt"/>
                <a:cs typeface="Gill Sans MT"/>
              </a:rPr>
              <a:t>Ghi chú:</a:t>
            </a:r>
          </a:p>
          <a:p>
            <a:pPr xmlns:a="http://schemas.openxmlformats.org/drawingml/2006/main">
              <a:buClr>
                <a:schemeClr val="tx2"/>
              </a:buClr>
              <a:defRPr/>
            </a:pPr>
            <a:r xmlns:a="http://schemas.openxmlformats.org/drawingml/2006/main">
              <a:rPr lang="vi" sz="2200" dirty="0">
                <a:latin typeface="+mn-lt"/>
                <a:cs typeface="Gill Sans MT"/>
              </a:rPr>
              <a:t>không phải tất cả </a:t>
            </a:r>
            <a:r xmlns:a="http://schemas.openxmlformats.org/drawingml/2006/main">
              <a:rPr lang="vi" sz="2200" dirty="0" smtClean="0">
                <a:latin typeface="+mn-lt"/>
                <a:cs typeface="Gill Sans MT"/>
              </a:rPr>
              <a:t>A</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Ps </a:t>
            </a:r>
            <a:r xmlns:a="http://schemas.openxmlformats.org/drawingml/2006/main">
              <a:rPr lang="vi" sz="2200" dirty="0">
                <a:latin typeface="+mn-lt"/>
                <a:cs typeface="Gill Sans MT"/>
              </a:rPr>
              <a:t>làm điều đó, ngay cả khi </a:t>
            </a:r>
            <a:r xmlns:a="http://schemas.openxmlformats.org/drawingml/2006/main">
              <a:rPr lang="vi" sz="2200" dirty="0" smtClean="0">
                <a:latin typeface="+mn-lt"/>
                <a:cs typeface="Gill Sans MT"/>
              </a:rPr>
              <a:t>W</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e</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 </a:t>
            </a:r>
            <a:r xmlns:a="http://schemas.openxmlformats.org/drawingml/2006/main">
              <a:rPr lang="vi" sz="2200" dirty="0">
                <a:latin typeface="+mn-lt"/>
                <a:cs typeface="Gill Sans MT"/>
              </a:rPr>
              <a:t>đang được sử dụng</a:t>
            </a:r>
          </a:p>
          <a:p>
            <a:pPr xmlns:a="http://schemas.openxmlformats.org/drawingml/2006/main">
              <a:buClr>
                <a:schemeClr val="tx2"/>
              </a:buClr>
              <a:defRPr/>
            </a:pPr>
            <a:r xmlns:a="http://schemas.openxmlformats.org/drawingml/2006/main">
              <a:rPr lang="vi" sz="2200" dirty="0" smtClean="0">
                <a:latin typeface="+mn-lt"/>
                <a:cs typeface="Gill Sans MT"/>
              </a:rPr>
              <a:t>Một</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 </a:t>
            </a:r>
            <a:r xmlns:a="http://schemas.openxmlformats.org/drawingml/2006/main">
              <a:rPr lang="vi" sz="2200" dirty="0">
                <a:latin typeface="+mn-lt"/>
                <a:cs typeface="Gill Sans MT"/>
              </a:rPr>
              <a:t>cho biết nếu xác thực là cần thiết trong khung báo hiệu</a:t>
            </a:r>
          </a:p>
          <a:p>
            <a:pPr xmlns:a="http://schemas.openxmlformats.org/drawingml/2006/main">
              <a:buClr>
                <a:schemeClr val="tx2"/>
              </a:buClr>
              <a:defRPr/>
            </a:pPr>
            <a:r xmlns:a="http://schemas.openxmlformats.org/drawingml/2006/main">
              <a:rPr lang="vi" sz="2200" dirty="0">
                <a:latin typeface="+mn-lt"/>
                <a:cs typeface="Gill Sans MT"/>
              </a:rPr>
              <a:t>thực hiện trước khi </a:t>
            </a:r>
            <a:r xmlns:a="http://schemas.openxmlformats.org/drawingml/2006/main">
              <a:rPr lang="vi" sz="2200" dirty="0" smtClean="0">
                <a:latin typeface="+mn-lt"/>
                <a:cs typeface="Gill Sans MT"/>
              </a:rPr>
              <a:t>hiệp hội</a:t>
            </a:r>
            <a:endParaRPr xmlns:a="http://schemas.openxmlformats.org/drawingml/2006/main" lang="en-US" sz="2200" dirty="0">
              <a:latin typeface="+mn-lt"/>
              <a:cs typeface="Gill Sans MT"/>
            </a:endParaRPr>
          </a:p>
        </p:txBody>
      </p:sp>
    </p:spTree>
    <p:extLst>
      <p:ext uri="{BB962C8B-B14F-4D97-AF65-F5344CB8AC3E}">
        <p14:creationId xmlns:p14="http://schemas.microsoft.com/office/powerpoint/2010/main" val="3050849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Phá vỡ 802.11 W</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Mã hóa P</a:t>
            </a:r>
            <a:endParaRPr xmlns:a="http://schemas.openxmlformats.org/drawingml/2006/main" lang="en-US" dirty="0">
              <a:latin typeface="Times New Roman" panose="02020603050405020304" pitchFamily="18" charset="0"/>
              <a:ea typeface="ＭＳ Ｐゴシック" charset="0"/>
            </a:endParaRPr>
          </a:p>
        </p:txBody>
      </p:sp>
      <p:sp>
        <p:nvSpPr>
          <p:cNvPr id="6" name="Text Placeholder 5"/>
          <p:cNvSpPr>
            <a:spLocks noGrp="1"/>
          </p:cNvSpPr>
          <p:nvPr>
            <p:ph type="body" idx="1"/>
          </p:nvPr>
        </p:nvSpPr>
        <p:spPr>
          <a:xfrm>
            <a:off x="457200" y="1600201"/>
            <a:ext cx="3547040" cy="832756"/>
          </a:xfrm>
        </p:spPr>
        <p:txBody>
          <a:bodyPr/>
          <a:lstStyle/>
          <a:p>
            <a:pPr xmlns:a="http://schemas.openxmlformats.org/drawingml/2006/main">
              <a:buFont typeface="Wingdings" charset="0"/>
              <a:buNone/>
              <a:defRPr/>
            </a:pPr>
            <a:r xmlns:a="http://schemas.openxmlformats.org/drawingml/2006/main">
              <a:rPr lang="vi" sz="2000" b="1" dirty="0">
                <a:solidFill>
                  <a:schemeClr val="tx1"/>
                </a:solidFill>
                <a:latin typeface="+mn-lt"/>
              </a:rPr>
              <a:t>lỗ hổng bảo mật:</a:t>
            </a:r>
          </a:p>
          <a:p>
            <a:pPr xmlns:a="http://schemas.openxmlformats.org/drawingml/2006/main">
              <a:defRPr/>
            </a:pPr>
            <a:r xmlns:a="http://schemas.openxmlformats.org/drawingml/2006/main">
              <a:rPr lang="vi" sz="2000" dirty="0" smtClean="0">
                <a:latin typeface="+mn-lt"/>
              </a:rPr>
              <a:t>24-bit tôi</a:t>
            </a:r>
            <a:r xmlns:a="http://schemas.openxmlformats.org/drawingml/2006/main">
              <a:rPr lang="vi" sz="100" dirty="0" smtClean="0">
                <a:latin typeface="+mn-lt"/>
              </a:rPr>
              <a:t> </a:t>
            </a:r>
            <a:r xmlns:a="http://schemas.openxmlformats.org/drawingml/2006/main">
              <a:rPr lang="vi" sz="2000" dirty="0" smtClean="0">
                <a:latin typeface="+mn-lt"/>
              </a:rPr>
              <a:t>V </a:t>
            </a:r>
            <a:r xmlns:a="http://schemas.openxmlformats.org/drawingml/2006/main">
              <a:rPr lang="vi" sz="2000" dirty="0">
                <a:latin typeface="+mn-lt"/>
              </a:rPr>
              <a:t>, một </a:t>
            </a:r>
            <a:r xmlns:a="http://schemas.openxmlformats.org/drawingml/2006/main">
              <a:rPr lang="vi" sz="2000" dirty="0" smtClean="0">
                <a:latin typeface="+mn-lt"/>
              </a:rPr>
              <a:t>tôi</a:t>
            </a:r>
            <a:r xmlns:a="http://schemas.openxmlformats.org/drawingml/2006/main">
              <a:rPr lang="vi" sz="100" dirty="0" smtClean="0">
                <a:latin typeface="+mn-lt"/>
              </a:rPr>
              <a:t> </a:t>
            </a:r>
            <a:r xmlns:a="http://schemas.openxmlformats.org/drawingml/2006/main">
              <a:rPr lang="vi" sz="2000" dirty="0" smtClean="0">
                <a:latin typeface="+mn-lt"/>
              </a:rPr>
              <a:t>V </a:t>
            </a:r>
            <a:r xmlns:a="http://schemas.openxmlformats.org/drawingml/2006/main">
              <a:rPr lang="vi" sz="2000" dirty="0">
                <a:latin typeface="+mn-lt"/>
              </a:rPr>
              <a:t>trên mỗi khung hình </a:t>
            </a:r>
            <a:r xmlns:a="http://schemas.openxmlformats.org/drawingml/2006/main">
              <a:rPr lang="vi" sz="2000" dirty="0" smtClean="0">
                <a:latin typeface="+mn-lt"/>
              </a:rPr>
              <a:t>,</a:t>
            </a:r>
            <a:endParaRPr xmlns:a="http://schemas.openxmlformats.org/drawingml/2006/main" lang="en-US" sz="2000" dirty="0">
              <a:latin typeface="+mn-lt"/>
            </a:endParaRPr>
          </a:p>
        </p:txBody>
      </p:sp>
      <p:pic>
        <p:nvPicPr>
          <p:cNvPr id="17" name="Picture 16" descr="An arrow pointing right."/>
          <p:cNvPicPr>
            <a:picLocks noChangeAspect="1"/>
          </p:cNvPicPr>
          <p:nvPr/>
        </p:nvPicPr>
        <p:blipFill rotWithShape="1">
          <a:blip r:embed="rId4"/>
          <a:srcRect l="31876" t="10434"/>
          <a:stretch/>
        </p:blipFill>
        <p:spPr>
          <a:xfrm>
            <a:off x="3823297" y="2109333"/>
            <a:ext cx="660934" cy="574951"/>
          </a:xfrm>
          <a:prstGeom prst="rect">
            <a:avLst/>
          </a:prstGeom>
        </p:spPr>
      </p:pic>
      <p:sp>
        <p:nvSpPr>
          <p:cNvPr id="7" name="Content Placeholder 6"/>
          <p:cNvSpPr>
            <a:spLocks noGrp="1"/>
          </p:cNvSpPr>
          <p:nvPr>
            <p:ph sz="quarter" idx="13"/>
          </p:nvPr>
        </p:nvSpPr>
        <p:spPr>
          <a:xfrm>
            <a:off x="4353636" y="2061047"/>
            <a:ext cx="2686927" cy="426311"/>
          </a:xfrm>
        </p:spPr>
        <p:txBody>
          <a:bodyPr/>
          <a:lstStyle/>
          <a:p>
            <a:pPr xmlns:a="http://schemas.openxmlformats.org/drawingml/2006/main" marL="0" indent="0">
              <a:buNone/>
            </a:pPr>
            <a:r xmlns:a="http://schemas.openxmlformats.org/drawingml/2006/main">
              <a:rPr lang="vi" sz="2000" dirty="0" smtClean="0">
                <a:latin typeface="+mn-lt"/>
              </a:rPr>
              <a:t>Tôi</a:t>
            </a:r>
            <a:r xmlns:a="http://schemas.openxmlformats.org/drawingml/2006/main">
              <a:rPr lang="vi" sz="100" dirty="0" smtClean="0">
                <a:latin typeface="+mn-lt"/>
              </a:rPr>
              <a:t> </a:t>
            </a:r>
            <a:r xmlns:a="http://schemas.openxmlformats.org/drawingml/2006/main">
              <a:rPr lang="vi" sz="2000" dirty="0" smtClean="0">
                <a:latin typeface="+mn-lt"/>
              </a:rPr>
              <a:t>V </a:t>
            </a:r>
            <a:r xmlns:a="http://schemas.openxmlformats.org/drawingml/2006/main">
              <a:rPr lang="vi" sz="2000" dirty="0">
                <a:latin typeface="+mn-lt"/>
              </a:rPr>
              <a:t>cuối cùng được sử dụng </a:t>
            </a:r>
            <a:r xmlns:a="http://schemas.openxmlformats.org/drawingml/2006/main">
              <a:rPr lang="vi" altLang="en-US" sz="2000" dirty="0">
                <a:latin typeface="+mn-lt"/>
              </a:rPr>
              <a:t>lại</a:t>
            </a:r>
          </a:p>
        </p:txBody>
      </p:sp>
      <p:sp>
        <p:nvSpPr>
          <p:cNvPr id="8" name="Content Placeholder 7"/>
          <p:cNvSpPr>
            <a:spLocks noGrp="1"/>
          </p:cNvSpPr>
          <p:nvPr>
            <p:ph sz="quarter" idx="14"/>
          </p:nvPr>
        </p:nvSpPr>
        <p:spPr>
          <a:xfrm>
            <a:off x="457200" y="2546113"/>
            <a:ext cx="3333439" cy="609600"/>
          </a:xfrm>
        </p:spPr>
        <p:txBody>
          <a:bodyPr/>
          <a:lstStyle/>
          <a:p>
            <a:r xmlns:a="http://schemas.openxmlformats.org/drawingml/2006/main">
              <a:rPr lang="vi" sz="2000" dirty="0" smtClean="0">
                <a:latin typeface="+mn-lt"/>
              </a:rPr>
              <a:t>Tôi</a:t>
            </a:r>
            <a:r xmlns:a="http://schemas.openxmlformats.org/drawingml/2006/main">
              <a:rPr lang="vi" sz="100" dirty="0" smtClean="0">
                <a:latin typeface="+mn-lt"/>
              </a:rPr>
              <a:t> </a:t>
            </a:r>
            <a:r xmlns:a="http://schemas.openxmlformats.org/drawingml/2006/main">
              <a:rPr lang="vi" sz="2000" dirty="0" smtClean="0">
                <a:latin typeface="+mn-lt"/>
              </a:rPr>
              <a:t>V </a:t>
            </a:r>
            <a:r xmlns:a="http://schemas.openxmlformats.org/drawingml/2006/main">
              <a:rPr lang="vi" sz="2000" dirty="0">
                <a:latin typeface="+mn-lt"/>
              </a:rPr>
              <a:t>được truyền dưới </a:t>
            </a:r>
            <a:r xmlns:a="http://schemas.openxmlformats.org/drawingml/2006/main">
              <a:rPr lang="vi" sz="2000" dirty="0" smtClean="0">
                <a:latin typeface="+mn-lt"/>
              </a:rPr>
              <a:t>dạng bản rõ</a:t>
            </a:r>
            <a:endParaRPr xmlns:a="http://schemas.openxmlformats.org/drawingml/2006/main" lang="en-US" sz="2000" dirty="0">
              <a:latin typeface="+mn-lt"/>
            </a:endParaRPr>
          </a:p>
        </p:txBody>
      </p:sp>
      <p:pic>
        <p:nvPicPr>
          <p:cNvPr id="19" name="Picture 18" descr="An arrow pointing right."/>
          <p:cNvPicPr>
            <a:picLocks noChangeAspect="1"/>
          </p:cNvPicPr>
          <p:nvPr/>
        </p:nvPicPr>
        <p:blipFill rotWithShape="1">
          <a:blip r:embed="rId4"/>
          <a:srcRect l="31876" t="10434"/>
          <a:stretch/>
        </p:blipFill>
        <p:spPr>
          <a:xfrm>
            <a:off x="3692702" y="2571006"/>
            <a:ext cx="660934" cy="574951"/>
          </a:xfrm>
          <a:prstGeom prst="rect">
            <a:avLst/>
          </a:prstGeom>
        </p:spPr>
      </p:pic>
      <p:sp>
        <p:nvSpPr>
          <p:cNvPr id="9" name="Content Placeholder 8"/>
          <p:cNvSpPr>
            <a:spLocks noGrp="1"/>
          </p:cNvSpPr>
          <p:nvPr>
            <p:ph sz="quarter" idx="15"/>
          </p:nvPr>
        </p:nvSpPr>
        <p:spPr>
          <a:xfrm>
            <a:off x="4353636" y="2541805"/>
            <a:ext cx="3575713" cy="550863"/>
          </a:xfrm>
        </p:spPr>
        <p:txBody>
          <a:bodyPr/>
          <a:lstStyle/>
          <a:p>
            <a:pPr xmlns:a="http://schemas.openxmlformats.org/drawingml/2006/main" marL="0" indent="0">
              <a:buNone/>
            </a:pPr>
            <a:r xmlns:a="http://schemas.openxmlformats.org/drawingml/2006/main">
              <a:rPr lang="vi" sz="2000" dirty="0" smtClean="0">
                <a:latin typeface="+mn-lt"/>
              </a:rPr>
              <a:t>Tôi</a:t>
            </a:r>
            <a:r xmlns:a="http://schemas.openxmlformats.org/drawingml/2006/main">
              <a:rPr lang="vi" sz="100" dirty="0" smtClean="0">
                <a:latin typeface="+mn-lt"/>
              </a:rPr>
              <a:t> Đã </a:t>
            </a:r>
            <a:r xmlns:a="http://schemas.openxmlformats.org/drawingml/2006/main">
              <a:rPr lang="vi" sz="2000" dirty="0" smtClean="0">
                <a:latin typeface="+mn-lt"/>
              </a:rPr>
              <a:t>phát hiện </a:t>
            </a:r>
            <a:endParaRPr xmlns:a="http://schemas.openxmlformats.org/drawingml/2006/main" lang="en-US" sz="2000" dirty="0">
              <a:latin typeface="+mn-lt"/>
            </a:endParaRPr>
            <a:r xmlns:a="http://schemas.openxmlformats.org/drawingml/2006/main">
              <a:rPr lang="vi" sz="2000" dirty="0">
                <a:latin typeface="+mn-lt"/>
              </a:rPr>
              <a:t>tái sử dụng </a:t>
            </a:r>
            <a:r xmlns:a="http://schemas.openxmlformats.org/drawingml/2006/main">
              <a:rPr lang="vi" sz="2000" dirty="0" smtClean="0">
                <a:latin typeface="+mn-lt"/>
              </a:rPr>
              <a:t>V</a:t>
            </a:r>
          </a:p>
        </p:txBody>
      </p:sp>
      <p:sp>
        <p:nvSpPr>
          <p:cNvPr id="10" name="Content Placeholder 9"/>
          <p:cNvSpPr>
            <a:spLocks noGrp="1"/>
          </p:cNvSpPr>
          <p:nvPr>
            <p:ph sz="quarter" idx="16"/>
          </p:nvPr>
        </p:nvSpPr>
        <p:spPr>
          <a:xfrm>
            <a:off x="457200" y="3023275"/>
            <a:ext cx="8229600" cy="1335514"/>
          </a:xfrm>
        </p:spPr>
        <p:txBody>
          <a:bodyPr/>
          <a:lstStyle/>
          <a:p>
            <a:pPr xmlns:a="http://schemas.openxmlformats.org/drawingml/2006/main" marL="0" indent="0">
              <a:buFont typeface="Wingdings" charset="0"/>
              <a:buNone/>
              <a:defRPr/>
            </a:pPr>
            <a:r xmlns:a="http://schemas.openxmlformats.org/drawingml/2006/main">
              <a:rPr lang="vi" sz="2000" b="1" dirty="0">
                <a:solidFill>
                  <a:schemeClr val="tx1"/>
                </a:solidFill>
                <a:latin typeface="+mn-lt"/>
              </a:rPr>
              <a:t>tấn công:</a:t>
            </a:r>
          </a:p>
          <a:p>
            <a:pPr xmlns:a="http://schemas.openxmlformats.org/drawingml/2006/main" lvl="1">
              <a:defRPr/>
            </a:pPr>
            <a:r xmlns:a="http://schemas.openxmlformats.org/drawingml/2006/main">
              <a:rPr lang="vi" sz="2000" dirty="0">
                <a:latin typeface="+mn-lt"/>
              </a:rPr>
              <a:t>Trudy khiến Alice mã hóa bản rõ đã biết d </a:t>
            </a:r>
            <a:r xmlns:a="http://schemas.openxmlformats.org/drawingml/2006/main">
              <a:rPr lang="vi" sz="2000" baseline="-25000" dirty="0">
                <a:latin typeface="+mn-lt"/>
              </a:rPr>
              <a:t>1 </a:t>
            </a:r>
            <a:r xmlns:a="http://schemas.openxmlformats.org/drawingml/2006/main">
              <a:rPr lang="vi" sz="2000" dirty="0">
                <a:latin typeface="+mn-lt"/>
              </a:rPr>
              <a:t>d </a:t>
            </a:r>
            <a:r xmlns:a="http://schemas.openxmlformats.org/drawingml/2006/main">
              <a:rPr lang="vi" sz="2000" baseline="-25000" dirty="0">
                <a:latin typeface="+mn-lt"/>
              </a:rPr>
              <a:t>2 </a:t>
            </a:r>
            <a:r xmlns:a="http://schemas.openxmlformats.org/drawingml/2006/main">
              <a:rPr lang="vi" sz="2000" dirty="0">
                <a:latin typeface="+mn-lt"/>
              </a:rPr>
              <a:t>d </a:t>
            </a:r>
            <a:r xmlns:a="http://schemas.openxmlformats.org/drawingml/2006/main">
              <a:rPr lang="vi" sz="2000" baseline="-25000" dirty="0">
                <a:latin typeface="+mn-lt"/>
              </a:rPr>
              <a:t>3 </a:t>
            </a:r>
            <a:r xmlns:a="http://schemas.openxmlformats.org/drawingml/2006/main">
              <a:rPr lang="vi" sz="2000" dirty="0">
                <a:latin typeface="+mn-lt"/>
              </a:rPr>
              <a:t>d </a:t>
            </a:r>
            <a:r xmlns:a="http://schemas.openxmlformats.org/drawingml/2006/main">
              <a:rPr lang="vi" sz="2000" baseline="-25000" dirty="0">
                <a:latin typeface="+mn-lt"/>
              </a:rPr>
              <a:t>4</a:t>
            </a:r>
            <a:r xmlns:a="http://schemas.openxmlformats.org/drawingml/2006/main">
              <a:rPr lang="vi" sz="2000" dirty="0">
                <a:latin typeface="+mn-lt"/>
              </a:rPr>
              <a:t> </a:t>
            </a:r>
            <a:r xmlns:a="http://schemas.openxmlformats.org/drawingml/2006/main">
              <a:rPr lang="vi" sz="2000" dirty="0" smtClean="0">
                <a:latin typeface="+mn-lt"/>
              </a:rPr>
              <a:t>…</a:t>
            </a:r>
            <a:endParaRPr xmlns:a="http://schemas.openxmlformats.org/drawingml/2006/main" lang="en-US" sz="2000" dirty="0">
              <a:latin typeface="+mn-lt"/>
            </a:endParaRPr>
          </a:p>
          <a:p>
            <a:pPr xmlns:a="http://schemas.openxmlformats.org/drawingml/2006/main" lvl="1">
              <a:defRPr/>
            </a:pPr>
            <a:r xmlns:a="http://schemas.openxmlformats.org/drawingml/2006/main">
              <a:rPr lang="vi" sz="2000" dirty="0">
                <a:latin typeface="+mn-lt"/>
              </a:rPr>
              <a:t>Trudy thấy </a:t>
            </a:r>
            <a:r xmlns:a="http://schemas.openxmlformats.org/drawingml/2006/main">
              <a:rPr lang="vi" sz="2000" dirty="0" smtClean="0">
                <a:latin typeface="+mn-lt"/>
              </a:rPr>
              <a:t>: </a:t>
            </a:r>
            <a:r xmlns:a="http://schemas.openxmlformats.org/drawingml/2006/main">
              <a:rPr lang="vi" sz="2000" dirty="0">
                <a:latin typeface="+mn-lt"/>
              </a:rPr>
              <a:t>c </a:t>
            </a:r>
            <a:r xmlns:a="http://schemas.openxmlformats.org/drawingml/2006/main">
              <a:rPr lang="vi" sz="2000" baseline="-25000" dirty="0">
                <a:latin typeface="+mn-lt"/>
              </a:rPr>
              <a:t>i </a:t>
            </a:r>
            <a:r xmlns:a="http://schemas.openxmlformats.org/drawingml/2006/main">
              <a:rPr lang="vi" sz="2000" i="1" dirty="0">
                <a:latin typeface="+mn-lt"/>
              </a:rPr>
              <a:t>= </a:t>
            </a:r>
            <a:r xmlns:a="http://schemas.openxmlformats.org/drawingml/2006/main">
              <a:rPr lang="vi" sz="2000" dirty="0">
                <a:latin typeface="+mn-lt"/>
              </a:rPr>
              <a:t>d </a:t>
            </a:r>
            <a:r xmlns:a="http://schemas.openxmlformats.org/drawingml/2006/main">
              <a:rPr lang="vi" sz="2000" baseline="-25000" dirty="0">
                <a:latin typeface="+mn-lt"/>
              </a:rPr>
              <a:t>i</a:t>
            </a:r>
            <a:r xmlns:a="http://schemas.openxmlformats.org/drawingml/2006/main">
              <a:rPr lang="vi" sz="2000" i="1" dirty="0">
                <a:latin typeface="+mn-lt"/>
              </a:rPr>
              <a:t> </a:t>
            </a:r>
            <a:r xmlns:a="http://schemas.openxmlformats.org/drawingml/2006/main">
              <a:rPr lang="vi" sz="2000" dirty="0" smtClean="0">
                <a:latin typeface="+mn-lt"/>
              </a:rPr>
              <a:t>XOR</a:t>
            </a:r>
            <a:endParaRPr xmlns:a="http://schemas.openxmlformats.org/drawingml/2006/main" lang="en-US" sz="2000" dirty="0">
              <a:latin typeface="+mn-lt"/>
            </a:endParaRPr>
          </a:p>
        </p:txBody>
      </p:sp>
      <p:graphicFrame>
        <p:nvGraphicFramePr>
          <p:cNvPr id="21" name="Object 20" descr="K sub i to the I V power."/>
          <p:cNvGraphicFramePr>
            <a:graphicFrameLocks noChangeAspect="1"/>
          </p:cNvGraphicFramePr>
          <p:nvPr>
            <p:extLst>
              <p:ext uri="{D42A27DB-BD31-4B8C-83A1-F6EECF244321}">
                <p14:modId xmlns:p14="http://schemas.microsoft.com/office/powerpoint/2010/main" val="2182680037"/>
              </p:ext>
            </p:extLst>
          </p:nvPr>
        </p:nvGraphicFramePr>
        <p:xfrm>
          <a:off x="4004240" y="3795816"/>
          <a:ext cx="449709" cy="474686"/>
        </p:xfrm>
        <a:graphic>
          <a:graphicData uri="http://schemas.openxmlformats.org/presentationml/2006/ole">
            <mc:AlternateContent xmlns:mc="http://schemas.openxmlformats.org/markup-compatibility/2006">
              <mc:Choice xmlns:v="urn:schemas-microsoft-com:vml" Requires="v">
                <p:oleObj spid="_x0000_s37114" name="Equation" r:id="rId5" imgW="228600" imgH="241200" progId="Equation.DSMT4">
                  <p:embed/>
                </p:oleObj>
              </mc:Choice>
              <mc:Fallback>
                <p:oleObj name="Equation" r:id="rId5" imgW="228600" imgH="241200" progId="Equation.DSMT4">
                  <p:embed/>
                  <p:pic>
                    <p:nvPicPr>
                      <p:cNvPr id="0" name=""/>
                      <p:cNvPicPr/>
                      <p:nvPr/>
                    </p:nvPicPr>
                    <p:blipFill>
                      <a:blip r:embed="rId6"/>
                      <a:stretch>
                        <a:fillRect/>
                      </a:stretch>
                    </p:blipFill>
                    <p:spPr>
                      <a:xfrm>
                        <a:off x="4004240" y="3795816"/>
                        <a:ext cx="449709" cy="474686"/>
                      </a:xfrm>
                      <a:prstGeom prst="rect">
                        <a:avLst/>
                      </a:prstGeom>
                    </p:spPr>
                  </p:pic>
                </p:oleObj>
              </mc:Fallback>
            </mc:AlternateContent>
          </a:graphicData>
        </a:graphic>
      </p:graphicFrame>
      <p:sp>
        <p:nvSpPr>
          <p:cNvPr id="11" name="Content Placeholder 10"/>
          <p:cNvSpPr>
            <a:spLocks noGrp="1"/>
          </p:cNvSpPr>
          <p:nvPr>
            <p:ph sz="quarter" idx="17"/>
          </p:nvPr>
        </p:nvSpPr>
        <p:spPr>
          <a:xfrm>
            <a:off x="457200" y="4316177"/>
            <a:ext cx="8229600" cy="500063"/>
          </a:xfrm>
        </p:spPr>
        <p:txBody>
          <a:bodyPr/>
          <a:lstStyle/>
          <a:p>
            <a:pPr xmlns:a="http://schemas.openxmlformats.org/drawingml/2006/main" marL="741600" indent="-284400">
              <a:spcBef>
                <a:spcPts val="600"/>
              </a:spcBef>
              <a:buFont typeface="Arial" panose="020B0604020202020204" pitchFamily="34" charset="0"/>
              <a:buChar char="–"/>
            </a:pPr>
            <a:r xmlns:a="http://schemas.openxmlformats.org/drawingml/2006/main">
              <a:rPr lang="vi" sz="2000" dirty="0" smtClean="0">
                <a:latin typeface="+mn-lt"/>
              </a:rPr>
              <a:t>Trudy </a:t>
            </a:r>
            <a:r xmlns:a="http://schemas.openxmlformats.org/drawingml/2006/main">
              <a:rPr lang="vi" sz="2000" dirty="0">
                <a:latin typeface="+mn-lt"/>
              </a:rPr>
              <a:t>biết c </a:t>
            </a:r>
            <a:r xmlns:a="http://schemas.openxmlformats.org/drawingml/2006/main">
              <a:rPr lang="vi" sz="2000" baseline="-25000" dirty="0">
                <a:latin typeface="+mn-lt"/>
              </a:rPr>
              <a:t>i </a:t>
            </a:r>
            <a:r xmlns:a="http://schemas.openxmlformats.org/drawingml/2006/main">
              <a:rPr lang="vi" sz="2000" dirty="0">
                <a:latin typeface="+mn-lt"/>
              </a:rPr>
              <a:t>d </a:t>
            </a:r>
            <a:r xmlns:a="http://schemas.openxmlformats.org/drawingml/2006/main">
              <a:rPr lang="vi" sz="2000" baseline="-25000" dirty="0">
                <a:latin typeface="+mn-lt"/>
              </a:rPr>
              <a:t>i </a:t>
            </a:r>
            <a:r xmlns:a="http://schemas.openxmlformats.org/drawingml/2006/main">
              <a:rPr lang="vi" sz="2000" dirty="0">
                <a:latin typeface="+mn-lt"/>
              </a:rPr>
              <a:t>, vì vậy có thể tính toán</a:t>
            </a:r>
          </a:p>
        </p:txBody>
      </p:sp>
      <p:graphicFrame>
        <p:nvGraphicFramePr>
          <p:cNvPr id="22" name="Object 21" descr="K sub i to the I V power."/>
          <p:cNvGraphicFramePr>
            <a:graphicFrameLocks noChangeAspect="1"/>
          </p:cNvGraphicFramePr>
          <p:nvPr>
            <p:extLst>
              <p:ext uri="{D42A27DB-BD31-4B8C-83A1-F6EECF244321}">
                <p14:modId xmlns:p14="http://schemas.microsoft.com/office/powerpoint/2010/main" val="829574889"/>
              </p:ext>
            </p:extLst>
          </p:nvPr>
        </p:nvGraphicFramePr>
        <p:xfrm>
          <a:off x="5227638" y="4338638"/>
          <a:ext cx="436562" cy="460375"/>
        </p:xfrm>
        <a:graphic>
          <a:graphicData uri="http://schemas.openxmlformats.org/presentationml/2006/ole">
            <mc:AlternateContent xmlns:mc="http://schemas.openxmlformats.org/markup-compatibility/2006">
              <mc:Choice xmlns:v="urn:schemas-microsoft-com:vml" Requires="v">
                <p:oleObj spid="_x0000_s37115" name="Equation" r:id="rId7" imgW="228600" imgH="241200" progId="Equation.DSMT4">
                  <p:embed/>
                </p:oleObj>
              </mc:Choice>
              <mc:Fallback>
                <p:oleObj name="Equation" r:id="rId7" imgW="228600" imgH="241200" progId="Equation.DSMT4">
                  <p:embed/>
                  <p:pic>
                    <p:nvPicPr>
                      <p:cNvPr id="21" name="Object 20"/>
                      <p:cNvPicPr/>
                      <p:nvPr/>
                    </p:nvPicPr>
                    <p:blipFill>
                      <a:blip r:embed="rId8"/>
                      <a:stretch>
                        <a:fillRect/>
                      </a:stretch>
                    </p:blipFill>
                    <p:spPr>
                      <a:xfrm>
                        <a:off x="5227638" y="4338638"/>
                        <a:ext cx="436562" cy="460375"/>
                      </a:xfrm>
                      <a:prstGeom prst="rect">
                        <a:avLst/>
                      </a:prstGeom>
                    </p:spPr>
                  </p:pic>
                </p:oleObj>
              </mc:Fallback>
            </mc:AlternateContent>
          </a:graphicData>
        </a:graphic>
      </p:graphicFrame>
      <p:sp>
        <p:nvSpPr>
          <p:cNvPr id="12" name="Content Placeholder 11"/>
          <p:cNvSpPr>
            <a:spLocks noGrp="1"/>
          </p:cNvSpPr>
          <p:nvPr>
            <p:ph sz="quarter" idx="18"/>
          </p:nvPr>
        </p:nvSpPr>
        <p:spPr>
          <a:xfrm>
            <a:off x="457200" y="4806933"/>
            <a:ext cx="8229600" cy="457200"/>
          </a:xfrm>
        </p:spPr>
        <p:txBody>
          <a:bodyPr/>
          <a:lstStyle/>
          <a:p>
            <a:pPr xmlns:a="http://schemas.openxmlformats.org/drawingml/2006/main" marL="741600" indent="-284400">
              <a:spcBef>
                <a:spcPts val="600"/>
              </a:spcBef>
              <a:buFont typeface="Arial" panose="020B0604020202020204" pitchFamily="34" charset="0"/>
              <a:buChar char="–"/>
            </a:pPr>
            <a:r xmlns:a="http://schemas.openxmlformats.org/drawingml/2006/main">
              <a:rPr lang="vi" sz="2000" dirty="0" smtClean="0">
                <a:latin typeface="+mn-lt"/>
              </a:rPr>
              <a:t>Trudy </a:t>
            </a:r>
            <a:r xmlns:a="http://schemas.openxmlformats.org/drawingml/2006/main">
              <a:rPr lang="vi" sz="2000" dirty="0">
                <a:latin typeface="+mn-lt"/>
              </a:rPr>
              <a:t>biết mã hóa chuỗi khóa</a:t>
            </a:r>
          </a:p>
        </p:txBody>
      </p:sp>
      <p:graphicFrame>
        <p:nvGraphicFramePr>
          <p:cNvPr id="23" name="Object 22" descr="K sub 1 to the I V power, k sub 2 to the I V power, k sub to the I V power, and so on."/>
          <p:cNvGraphicFramePr>
            <a:graphicFrameLocks noChangeAspect="1"/>
          </p:cNvGraphicFramePr>
          <p:nvPr>
            <p:extLst>
              <p:ext uri="{D42A27DB-BD31-4B8C-83A1-F6EECF244321}">
                <p14:modId xmlns:p14="http://schemas.microsoft.com/office/powerpoint/2010/main" val="1591057696"/>
              </p:ext>
            </p:extLst>
          </p:nvPr>
        </p:nvGraphicFramePr>
        <p:xfrm>
          <a:off x="5641975" y="4833938"/>
          <a:ext cx="1398588" cy="488950"/>
        </p:xfrm>
        <a:graphic>
          <a:graphicData uri="http://schemas.openxmlformats.org/presentationml/2006/ole">
            <mc:AlternateContent xmlns:mc="http://schemas.openxmlformats.org/markup-compatibility/2006">
              <mc:Choice xmlns:v="urn:schemas-microsoft-com:vml" Requires="v">
                <p:oleObj spid="_x0000_s37116" name="Equation" r:id="rId9" imgW="901440" imgH="241200" progId="Equation.DSMT4">
                  <p:embed/>
                </p:oleObj>
              </mc:Choice>
              <mc:Fallback>
                <p:oleObj name="Equation" r:id="rId9" imgW="901440" imgH="241200" progId="Equation.DSMT4">
                  <p:embed/>
                  <p:pic>
                    <p:nvPicPr>
                      <p:cNvPr id="22" name="Object 21"/>
                      <p:cNvPicPr/>
                      <p:nvPr/>
                    </p:nvPicPr>
                    <p:blipFill>
                      <a:blip r:embed="rId10"/>
                      <a:stretch>
                        <a:fillRect/>
                      </a:stretch>
                    </p:blipFill>
                    <p:spPr>
                      <a:xfrm>
                        <a:off x="5641975" y="4833938"/>
                        <a:ext cx="1398588" cy="488950"/>
                      </a:xfrm>
                      <a:prstGeom prst="rect">
                        <a:avLst/>
                      </a:prstGeom>
                    </p:spPr>
                  </p:pic>
                </p:oleObj>
              </mc:Fallback>
            </mc:AlternateContent>
          </a:graphicData>
        </a:graphic>
      </p:graphicFrame>
      <p:sp>
        <p:nvSpPr>
          <p:cNvPr id="13" name="Content Placeholder 12"/>
          <p:cNvSpPr>
            <a:spLocks noGrp="1"/>
          </p:cNvSpPr>
          <p:nvPr>
            <p:ph sz="quarter" idx="19"/>
          </p:nvPr>
        </p:nvSpPr>
        <p:spPr>
          <a:xfrm>
            <a:off x="457200" y="5326125"/>
            <a:ext cx="7102929" cy="573089"/>
          </a:xfrm>
        </p:spPr>
        <p:txBody>
          <a:bodyPr/>
          <a:lstStyle/>
          <a:p>
            <a:pPr xmlns:a="http://schemas.openxmlformats.org/drawingml/2006/main" marL="741600" lvl="1" indent="-284400"/>
            <a:r xmlns:a="http://schemas.openxmlformats.org/drawingml/2006/main">
              <a:rPr lang="vi" sz="2000" dirty="0" smtClean="0">
                <a:latin typeface="+mn-lt"/>
              </a:rPr>
              <a:t>Lần </a:t>
            </a:r>
            <a:r xmlns:a="http://schemas.openxmlformats.org/drawingml/2006/main">
              <a:rPr lang="vi" sz="2000" dirty="0">
                <a:latin typeface="+mn-lt"/>
              </a:rPr>
              <a:t>sau </a:t>
            </a:r>
            <a:r xmlns:a="http://schemas.openxmlformats.org/drawingml/2006/main">
              <a:rPr lang="vi" sz="2000" dirty="0" smtClean="0">
                <a:latin typeface="+mn-lt"/>
              </a:rPr>
              <a:t>tôi</a:t>
            </a:r>
            <a:r xmlns:a="http://schemas.openxmlformats.org/drawingml/2006/main">
              <a:rPr lang="vi" sz="100" dirty="0" smtClean="0">
                <a:latin typeface="+mn-lt"/>
              </a:rPr>
              <a:t> </a:t>
            </a:r>
            <a:r xmlns:a="http://schemas.openxmlformats.org/drawingml/2006/main">
              <a:rPr lang="vi" sz="2000" dirty="0" smtClean="0">
                <a:latin typeface="+mn-lt"/>
              </a:rPr>
              <a:t>V </a:t>
            </a:r>
            <a:r xmlns:a="http://schemas.openxmlformats.org/drawingml/2006/main">
              <a:rPr lang="vi" sz="2000" dirty="0">
                <a:latin typeface="+mn-lt"/>
              </a:rPr>
              <a:t>được sử dụng, Trudy có thể giải mã </a:t>
            </a:r>
            <a:r xmlns:a="http://schemas.openxmlformats.org/drawingml/2006/main">
              <a:rPr lang="vi" sz="2000" dirty="0" smtClean="0">
                <a:latin typeface="+mn-lt"/>
              </a:rPr>
              <a:t>!</a:t>
            </a:r>
            <a:endParaRPr xmlns:a="http://schemas.openxmlformats.org/drawingml/2006/main" lang="en-US" sz="2000" dirty="0">
              <a:latin typeface="+mn-lt"/>
            </a:endParaRPr>
          </a:p>
        </p:txBody>
      </p:sp>
    </p:spTree>
    <p:extLst>
      <p:ext uri="{BB962C8B-B14F-4D97-AF65-F5344CB8AC3E}">
        <p14:creationId xmlns:p14="http://schemas.microsoft.com/office/powerpoint/2010/main" val="20812646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a:latin typeface="Times New Roman" panose="02020603050405020304" pitchFamily="18" charset="0"/>
                <a:ea typeface="ＭＳ Ｐゴシック" charset="0"/>
              </a:rPr>
              <a:t>802.11i: Cải thiện bảo mật</a:t>
            </a: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nhiều hình thức mã hóa (mạnh hơn) có thể</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cung cấp phân phối khóa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sử dụng máy chủ xác thực tách biệt với điểm truy cập</a:t>
            </a:r>
          </a:p>
        </p:txBody>
      </p:sp>
    </p:spTree>
    <p:extLst>
      <p:ext uri="{BB962C8B-B14F-4D97-AF65-F5344CB8AC3E}">
        <p14:creationId xmlns:p14="http://schemas.microsoft.com/office/powerpoint/2010/main" val="2889243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802.11i: Bốn giai đoạn hoạt động</a:t>
            </a:r>
            <a:endParaRPr xmlns:a="http://schemas.openxmlformats.org/drawingml/2006/main" lang="en-US" dirty="0">
              <a:latin typeface="Times New Roman" panose="02020603050405020304" pitchFamily="18" charset="0"/>
              <a:ea typeface="ＭＳ Ｐゴシック" charset="0"/>
            </a:endParaRPr>
          </a:p>
        </p:txBody>
      </p:sp>
      <p:pic>
        <p:nvPicPr>
          <p:cNvPr id="11" name="Picture 10" descr="The top of a diagram has 3 devices. 1, P C. S T A, client station. 2, wifi router. A P, access point. 3, server. A S, authentication server. A P and A S link through a wired network. There are 4 numbered arrows below. 1, S T A to A P. Discovery of security capabilities. 2, S T A to A S. S T A and A S mutually authenticate, together generate Master Key, M K. A P serves as, pass through. 3, under S T A. S T A derives Pairwise Master Key, P M K. 3, from A S to A P. A S derives same P M K sends to A P. 4, S T A to A P. S T A, A P use P M K to derive Temporai Key, T K, used for a message encryption, integrity."/>
          <p:cNvPicPr>
            <a:picLocks noChangeAspect="1"/>
          </p:cNvPicPr>
          <p:nvPr/>
        </p:nvPicPr>
        <p:blipFill>
          <a:blip r:embed="rId2"/>
          <a:stretch>
            <a:fillRect/>
          </a:stretch>
        </p:blipFill>
        <p:spPr>
          <a:xfrm>
            <a:off x="1296521" y="1681100"/>
            <a:ext cx="6550958" cy="4109540"/>
          </a:xfrm>
          <a:prstGeom prst="rect">
            <a:avLst/>
          </a:prstGeom>
        </p:spPr>
      </p:pic>
    </p:spTree>
    <p:extLst>
      <p:ext uri="{BB962C8B-B14F-4D97-AF65-F5344CB8AC3E}">
        <p14:creationId xmlns:p14="http://schemas.microsoft.com/office/powerpoint/2010/main" val="16166249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a:latin typeface="Times New Roman" panose="02020603050405020304" pitchFamily="18" charset="0"/>
                <a:ea typeface="ＭＳ Ｐゴシック" charset="0"/>
              </a:rPr>
              <a:t>e</a:t>
            </a:r>
            <a:r xmlns:a="http://schemas.openxmlformats.org/drawingml/2006/main">
              <a:rPr lang="vi" sz="100" dirty="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Một</a:t>
            </a:r>
            <a:r xmlns:a="http://schemas.openxmlformats.org/drawingml/2006/main">
              <a:rPr lang="vi" sz="100" dirty="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P: Giao thức xác thực mở rộng</a:t>
            </a:r>
          </a:p>
        </p:txBody>
      </p:sp>
      <p:sp>
        <p:nvSpPr>
          <p:cNvPr id="3" name="Text Placeholder 2"/>
          <p:cNvSpPr>
            <a:spLocks noGrp="1"/>
          </p:cNvSpPr>
          <p:nvPr>
            <p:ph type="body" idx="1"/>
          </p:nvPr>
        </p:nvSpPr>
        <p:spPr>
          <a:xfrm>
            <a:off x="457200" y="1600200"/>
            <a:ext cx="8229600" cy="2380448"/>
          </a:xfrm>
        </p:spPr>
        <p:txBody>
          <a:bodyPr/>
          <a:lstStyle/>
          <a:p>
            <a:r xmlns:a="http://schemas.openxmlformats.org/drawingml/2006/main">
              <a:rPr lang="vi" sz="2400" dirty="0" smtClean="0">
                <a:latin typeface="+mn-lt"/>
              </a:rPr>
              <a:t>e</a:t>
            </a:r>
            <a:r xmlns:a="http://schemas.openxmlformats.org/drawingml/2006/main">
              <a:rPr lang="vi" sz="100" dirty="0" smtClean="0">
                <a:latin typeface="+mn-lt"/>
              </a:rPr>
              <a:t> </a:t>
            </a:r>
            <a:r xmlns:a="http://schemas.openxmlformats.org/drawingml/2006/main">
              <a:rPr lang="vi" sz="2400" dirty="0" smtClean="0">
                <a:latin typeface="+mn-lt"/>
              </a:rPr>
              <a:t>Một</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 máy khách đầu cuối (di động) đến giao thức máy chủ xác thực</a:t>
            </a:r>
          </a:p>
          <a:p>
            <a:r xmlns:a="http://schemas.openxmlformats.org/drawingml/2006/main">
              <a:rPr lang="vi" sz="2400" dirty="0" smtClean="0">
                <a:latin typeface="+mn-lt"/>
              </a:rPr>
              <a:t>e</a:t>
            </a:r>
            <a:r xmlns:a="http://schemas.openxmlformats.org/drawingml/2006/main">
              <a:rPr lang="vi" sz="100" dirty="0" smtClean="0">
                <a:latin typeface="+mn-lt"/>
              </a:rPr>
              <a:t> </a:t>
            </a:r>
            <a:r xmlns:a="http://schemas.openxmlformats.org/drawingml/2006/main">
              <a:rPr lang="vi" sz="2400" dirty="0" smtClean="0">
                <a:latin typeface="+mn-lt"/>
              </a:rPr>
              <a:t>Một</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được gửi qua các </a:t>
            </a:r>
            <a:r xmlns:a="http://schemas.openxmlformats.org/drawingml/2006/main">
              <a:rPr lang="vi" sz="2400" dirty="0" smtClean="0">
                <a:latin typeface="+mn-lt"/>
              </a:rPr>
              <a:t>“ </a:t>
            </a:r>
            <a:r xmlns:a="http://schemas.openxmlformats.org/drawingml/2006/main">
              <a:rPr lang="vi" altLang="ja-JP" sz="2400" dirty="0" smtClean="0">
                <a:latin typeface="+mn-lt"/>
              </a:rPr>
              <a:t>liên kết ” riêng biệt</a:t>
            </a:r>
            <a:endParaRPr xmlns:a="http://schemas.openxmlformats.org/drawingml/2006/main" lang="en-US" altLang="ja-JP" sz="2400" dirty="0">
              <a:latin typeface="+mn-lt"/>
            </a:endParaRPr>
          </a:p>
          <a:p>
            <a:pPr xmlns:a="http://schemas.openxmlformats.org/drawingml/2006/main" lvl="1"/>
            <a:r xmlns:a="http://schemas.openxmlformats.org/drawingml/2006/main">
              <a:rPr lang="vi" sz="2400" dirty="0" smtClean="0">
                <a:latin typeface="+mn-lt"/>
              </a:rPr>
              <a:t>di động đến A</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 </a:t>
            </a:r>
            <a:r xmlns:a="http://schemas.openxmlformats.org/drawingml/2006/main">
              <a:rPr lang="vi" sz="2400" dirty="0" smtClean="0">
                <a:latin typeface="+mn-lt"/>
              </a:rPr>
              <a:t>E</a:t>
            </a:r>
            <a:r xmlns:a="http://schemas.openxmlformats.org/drawingml/2006/main">
              <a:rPr lang="vi" sz="100" dirty="0" smtClean="0">
                <a:latin typeface="+mn-lt"/>
              </a:rPr>
              <a:t> </a:t>
            </a:r>
            <a:r xmlns:a="http://schemas.openxmlformats.org/drawingml/2006/main">
              <a:rPr lang="vi" sz="2400" dirty="0" smtClean="0">
                <a:latin typeface="+mn-lt"/>
              </a:rPr>
              <a:t>Một</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trên </a:t>
            </a:r>
            <a:r xmlns:a="http://schemas.openxmlformats.org/drawingml/2006/main">
              <a:rPr lang="vi" sz="2400" dirty="0" smtClean="0">
                <a:latin typeface="+mn-lt"/>
              </a:rPr>
              <a:t>L</a:t>
            </a:r>
            <a:r xmlns:a="http://schemas.openxmlformats.org/drawingml/2006/main">
              <a:rPr lang="vi" sz="100" dirty="0" smtClean="0">
                <a:latin typeface="+mn-lt"/>
              </a:rPr>
              <a:t> </a:t>
            </a:r>
            <a:r xmlns:a="http://schemas.openxmlformats.org/drawingml/2006/main">
              <a:rPr lang="vi" sz="2400" dirty="0" smtClean="0">
                <a:latin typeface="+mn-lt"/>
              </a:rPr>
              <a:t>Một</a:t>
            </a:r>
            <a:r xmlns:a="http://schemas.openxmlformats.org/drawingml/2006/main">
              <a:rPr lang="vi" sz="100" dirty="0" smtClean="0">
                <a:latin typeface="+mn-lt"/>
              </a:rPr>
              <a:t> </a:t>
            </a:r>
            <a:r xmlns:a="http://schemas.openxmlformats.org/drawingml/2006/main">
              <a:rPr lang="vi" sz="2400" dirty="0" smtClean="0">
                <a:latin typeface="+mn-lt"/>
              </a:rPr>
              <a:t>N </a:t>
            </a:r>
            <a:r xmlns:a="http://schemas.openxmlformats.org/drawingml/2006/main">
              <a:rPr lang="vi" sz="2400" dirty="0">
                <a:latin typeface="+mn-lt"/>
              </a:rPr>
              <a:t>)</a:t>
            </a:r>
          </a:p>
          <a:p>
            <a:pPr xmlns:a="http://schemas.openxmlformats.org/drawingml/2006/main" lvl="1"/>
            <a:r xmlns:a="http://schemas.openxmlformats.org/drawingml/2006/main">
              <a:rPr lang="vi" sz="2400" dirty="0" smtClean="0">
                <a:latin typeface="+mn-lt"/>
              </a:rPr>
              <a:t>Một</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tới máy chủ xác thực (RADIUS over </a:t>
            </a:r>
            <a:r xmlns:a="http://schemas.openxmlformats.org/drawingml/2006/main">
              <a:rPr lang="vi" sz="2400" dirty="0" smtClean="0">
                <a:latin typeface="+mn-lt"/>
              </a:rPr>
              <a:t>U</a:t>
            </a:r>
            <a:r xmlns:a="http://schemas.openxmlformats.org/drawingml/2006/main">
              <a:rPr lang="vi" sz="100" dirty="0" smtClean="0">
                <a:latin typeface="+mn-lt"/>
              </a:rPr>
              <a:t> </a:t>
            </a:r>
            <a:r xmlns:a="http://schemas.openxmlformats.org/drawingml/2006/main">
              <a:rPr lang="vi" sz="2400" dirty="0" smtClean="0">
                <a:latin typeface="+mn-lt"/>
              </a:rPr>
              <a:t>Đ.</a:t>
            </a:r>
            <a:r xmlns:a="http://schemas.openxmlformats.org/drawingml/2006/main">
              <a:rPr lang="vi" sz="100" dirty="0" smtClean="0">
                <a:latin typeface="+mn-lt"/>
              </a:rPr>
              <a:t> </a:t>
            </a:r>
            <a:r xmlns:a="http://schemas.openxmlformats.org/drawingml/2006/main">
              <a:rPr lang="vi" sz="2400" dirty="0" smtClean="0">
                <a:latin typeface="+mn-lt"/>
              </a:rPr>
              <a:t>P)</a:t>
            </a:r>
            <a:endParaRPr xmlns:a="http://schemas.openxmlformats.org/drawingml/2006/main" lang="en-US" sz="2400" dirty="0">
              <a:latin typeface="+mn-lt"/>
            </a:endParaRPr>
          </a:p>
        </p:txBody>
      </p:sp>
      <p:pic>
        <p:nvPicPr>
          <p:cNvPr id="4" name="Picture 3" descr="There are 3 devices at the top of a diagram. 1, laptop. 2, wifi router. 3, server. 2 and 3 are connected via wired network. There are 4 rows of bars below. Row 1. Laptop to server. E A P T L S. Row 2. Laptop to server. E A P. Row 3, 2 bars. 1, laptop to router. E A P over L A N left parenthesis E A P o L right parenthesis. 2, router to server. RADIUS. Row 4, 2 parts. 1, laptop to router. I E E E 802 period 11. 2, router to server. U D P forward slash I P."/>
          <p:cNvPicPr>
            <a:picLocks noChangeAspect="1"/>
          </p:cNvPicPr>
          <p:nvPr/>
        </p:nvPicPr>
        <p:blipFill>
          <a:blip r:embed="rId2"/>
          <a:stretch>
            <a:fillRect/>
          </a:stretch>
        </p:blipFill>
        <p:spPr>
          <a:xfrm>
            <a:off x="1669714" y="4062293"/>
            <a:ext cx="5804572" cy="2313946"/>
          </a:xfrm>
          <a:prstGeom prst="rect">
            <a:avLst/>
          </a:prstGeom>
        </p:spPr>
      </p:pic>
    </p:spTree>
    <p:extLst>
      <p:ext uri="{BB962C8B-B14F-4D97-AF65-F5344CB8AC3E}">
        <p14:creationId xmlns:p14="http://schemas.microsoft.com/office/powerpoint/2010/main" val="265476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Lược đồ mã hóa đơn giản</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8229600" cy="111566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mật mã thay thế: </a:t>
            </a:r>
            <a:r xmlns:a="http://schemas.openxmlformats.org/drawingml/2006/main">
              <a:rPr lang="vi" sz="2400" dirty="0">
                <a:solidFill>
                  <a:srgbClr val="000000"/>
                </a:solidFill>
                <a:latin typeface="Arial (Body)"/>
                <a:ea typeface="ＭＳ Ｐゴシック" charset="0"/>
              </a:rPr>
              <a:t>thay thế một thứ cho một thứ </a:t>
            </a:r>
            <a:r xmlns:a="http://schemas.openxmlformats.org/drawingml/2006/main">
              <a:rPr lang="vi" sz="2400" dirty="0" smtClean="0">
                <a:solidFill>
                  <a:srgbClr val="000000"/>
                </a:solidFill>
                <a:latin typeface="Arial (Body)"/>
                <a:ea typeface="ＭＳ Ｐゴシック" charset="0"/>
              </a:rPr>
              <a:t>khác</a:t>
            </a:r>
          </a:p>
          <a:p>
            <a:pPr xmlns:a="http://schemas.openxmlformats.org/drawingml/2006/main" marL="255600" indent="-255600" eaLnBrk="0" fontAlgn="base" hangingPunct="0">
              <a:spcAft>
                <a:spcPct val="0"/>
              </a:spcAft>
            </a:pPr>
            <a:r xmlns:a="http://schemas.openxmlformats.org/drawingml/2006/main">
              <a:rPr lang="vi" sz="2400" dirty="0" smtClean="0">
                <a:solidFill>
                  <a:srgbClr val="000000"/>
                </a:solidFill>
                <a:latin typeface="Arial (Body)"/>
                <a:ea typeface="ＭＳ Ｐゴシック" charset="0"/>
              </a:rPr>
              <a:t>mật </a:t>
            </a:r>
            <a:r xmlns:a="http://schemas.openxmlformats.org/drawingml/2006/main">
              <a:rPr lang="vi" sz="2400" dirty="0">
                <a:solidFill>
                  <a:srgbClr val="000000"/>
                </a:solidFill>
                <a:latin typeface="Arial (Body)"/>
                <a:ea typeface="ＭＳ Ｐゴシック" charset="0"/>
              </a:rPr>
              <a:t>mã đơn chữ cái: thay thế một chữ cái cho một chữ cái </a:t>
            </a:r>
            <a:r xmlns:a="http://schemas.openxmlformats.org/drawingml/2006/main">
              <a:rPr lang="vi" sz="2400" dirty="0" smtClean="0">
                <a:solidFill>
                  <a:srgbClr val="000000"/>
                </a:solidFill>
                <a:latin typeface="Arial (Body)"/>
                <a:ea typeface="ＭＳ Ｐゴシック" charset="0"/>
              </a:rPr>
              <a:t>khác</a:t>
            </a:r>
          </a:p>
        </p:txBody>
      </p:sp>
      <p:pic>
        <p:nvPicPr>
          <p:cNvPr id="17" name="Picture 16" descr="2 rows of text, plaintext and cipher text. The first row indicates to the second. Row 1, plaintext. A b c d e f g h I j k l m n o p q r s t u v w x y z. Row 2, cipher text. Corresponding letters are as follows. m n b c v x z a s d f g h j k l p o I u y t r e w q."/>
          <p:cNvPicPr>
            <a:picLocks noChangeAspect="1"/>
          </p:cNvPicPr>
          <p:nvPr/>
        </p:nvPicPr>
        <p:blipFill>
          <a:blip r:embed="rId2"/>
          <a:stretch>
            <a:fillRect/>
          </a:stretch>
        </p:blipFill>
        <p:spPr>
          <a:xfrm>
            <a:off x="770075" y="2932648"/>
            <a:ext cx="6222222" cy="888889"/>
          </a:xfrm>
          <a:prstGeom prst="rect">
            <a:avLst/>
          </a:prstGeom>
        </p:spPr>
      </p:pic>
      <p:sp>
        <p:nvSpPr>
          <p:cNvPr id="18" name="Content Placeholder 17"/>
          <p:cNvSpPr>
            <a:spLocks noGrp="1"/>
          </p:cNvSpPr>
          <p:nvPr>
            <p:ph idx="13"/>
          </p:nvPr>
        </p:nvSpPr>
        <p:spPr>
          <a:xfrm>
            <a:off x="713906" y="3984203"/>
            <a:ext cx="931999" cy="507609"/>
          </a:xfrm>
        </p:spPr>
        <p:txBody>
          <a:bodyPr/>
          <a:lstStyle/>
          <a:p>
            <a:pPr xmlns:a="http://schemas.openxmlformats.org/drawingml/2006/main" marL="101600" indent="0">
              <a:buNone/>
            </a:pPr>
            <a:r xmlns:a="http://schemas.openxmlformats.org/drawingml/2006/main">
              <a:rPr lang="vi" sz="2400" dirty="0" smtClean="0">
                <a:latin typeface="+mn-lt"/>
              </a:rPr>
              <a:t>ví dụ:</a:t>
            </a:r>
            <a:endParaRPr xmlns:a="http://schemas.openxmlformats.org/drawingml/2006/main" lang="en-US" sz="2400" dirty="0">
              <a:latin typeface="+mn-lt"/>
            </a:endParaRPr>
          </a:p>
        </p:txBody>
      </p:sp>
      <p:pic>
        <p:nvPicPr>
          <p:cNvPr id="20" name="Picture 19" descr="2 rows of text, plaintext and cipher text. Row 1, plaintext. bob. I love you. alice. Row 2, cipher text. N k n. s g k t c w k y. m g s b c."/>
          <p:cNvPicPr>
            <a:picLocks noChangeAspect="1"/>
          </p:cNvPicPr>
          <p:nvPr/>
        </p:nvPicPr>
        <p:blipFill>
          <a:blip r:embed="rId3"/>
          <a:stretch>
            <a:fillRect/>
          </a:stretch>
        </p:blipFill>
        <p:spPr>
          <a:xfrm>
            <a:off x="2125323" y="4201198"/>
            <a:ext cx="5573438" cy="614693"/>
          </a:xfrm>
          <a:prstGeom prst="rect">
            <a:avLst/>
          </a:prstGeom>
        </p:spPr>
      </p:pic>
      <p:pic>
        <p:nvPicPr>
          <p:cNvPr id="21" name="Picture 25" descr="A 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936715" y="5428394"/>
            <a:ext cx="645932" cy="33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Content Placeholder 18"/>
          <p:cNvSpPr>
            <a:spLocks noGrp="1"/>
          </p:cNvSpPr>
          <p:nvPr>
            <p:ph idx="14"/>
          </p:nvPr>
        </p:nvSpPr>
        <p:spPr>
          <a:xfrm>
            <a:off x="1698172" y="5271272"/>
            <a:ext cx="7005148" cy="919336"/>
          </a:xfrm>
        </p:spPr>
        <p:txBody>
          <a:bodyPr/>
          <a:lstStyle/>
          <a:p>
            <a:pPr xmlns:a="http://schemas.openxmlformats.org/drawingml/2006/main" marL="101600" indent="0">
              <a:buNone/>
            </a:pPr>
            <a:r xmlns:a="http://schemas.openxmlformats.org/drawingml/2006/main">
              <a:rPr lang="vi" sz="2400" b="1" dirty="0">
                <a:solidFill>
                  <a:schemeClr val="tx1"/>
                </a:solidFill>
                <a:latin typeface="+mn-lt"/>
              </a:rPr>
              <a:t>Khóa mã hóa: </a:t>
            </a:r>
            <a:r xmlns:a="http://schemas.openxmlformats.org/drawingml/2006/main">
              <a:rPr lang="vi" sz="2400" dirty="0">
                <a:latin typeface="+mn-lt"/>
              </a:rPr>
              <a:t>ánh xạ từ bộ 26 </a:t>
            </a:r>
            <a:r xmlns:a="http://schemas.openxmlformats.org/drawingml/2006/main">
              <a:rPr lang="vi" sz="2400" dirty="0" smtClean="0">
                <a:latin typeface="+mn-lt"/>
              </a:rPr>
              <a:t>chữ cái sang </a:t>
            </a:r>
            <a:r xmlns:a="http://schemas.openxmlformats.org/drawingml/2006/main">
              <a:rPr lang="vi" sz="2400" dirty="0">
                <a:latin typeface="+mn-lt"/>
              </a:rPr>
              <a:t>bộ 26 </a:t>
            </a:r>
            <a:r xmlns:a="http://schemas.openxmlformats.org/drawingml/2006/main">
              <a:rPr lang="vi" sz="2400" dirty="0" smtClean="0">
                <a:latin typeface="+mn-lt"/>
              </a:rPr>
              <a:t>chữ cái</a:t>
            </a:r>
            <a:endParaRPr xmlns:a="http://schemas.openxmlformats.org/drawingml/2006/main" lang="en-US" sz="2400" dirty="0">
              <a:latin typeface="+mn-lt"/>
            </a:endParaRPr>
          </a:p>
        </p:txBody>
      </p:sp>
    </p:spTree>
    <p:extLst>
      <p:ext uri="{BB962C8B-B14F-4D97-AF65-F5344CB8AC3E}">
        <p14:creationId xmlns:p14="http://schemas.microsoft.com/office/powerpoint/2010/main" val="38854634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(9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 </a:t>
            </a:r>
            <a:r xmlns:a="http://schemas.openxmlformats.org/drawingml/2006/main">
              <a:rPr lang="vi" sz="2400"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 </a:t>
            </a:r>
            <a:r xmlns:a="http://schemas.openxmlformats.org/drawingml/2006/main">
              <a:rPr lang="vi" sz="2400" dirty="0">
                <a:solidFill>
                  <a:srgbClr val="000000"/>
                </a:solidFill>
                <a:latin typeface="+mn-lt"/>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 Toàn </a:t>
            </a:r>
            <a:r xmlns:a="http://schemas.openxmlformats.org/drawingml/2006/main">
              <a:rPr lang="vi" sz="2400" dirty="0">
                <a:solidFill>
                  <a:srgbClr val="000000"/>
                </a:solidFill>
                <a:latin typeface="+mn-lt"/>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 </a:t>
            </a:r>
            <a:r xmlns:a="http://schemas.openxmlformats.org/drawingml/2006/main">
              <a:rPr lang="vi" sz="2400" dirty="0">
                <a:solidFill>
                  <a:srgbClr val="000000"/>
                </a:solidFill>
                <a:latin typeface="+mn-lt"/>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kết nối: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 </a:t>
            </a:r>
            <a:r xmlns:a="http://schemas.openxmlformats.org/drawingml/2006/main">
              <a:rPr lang="vi" sz="2400"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 </a:t>
            </a:r>
            <a:r xmlns:a="http://schemas.openxmlformats.org/drawingml/2006/main">
              <a:rPr lang="vi" sz="2400" b="1" dirty="0">
                <a:solidFill>
                  <a:srgbClr val="000000"/>
                </a:solidFill>
                <a:latin typeface="+mn-lt"/>
                <a:ea typeface="ＭＳ Ｐゴシック" charset="0"/>
              </a:rPr>
              <a:t>Bảo mật hoạt động: tường lửa và </a:t>
            </a:r>
            <a:r xmlns:a="http://schemas.openxmlformats.org/drawingml/2006/main">
              <a:rPr lang="vi" sz="2400" b="1" dirty="0" smtClean="0">
                <a:solidFill>
                  <a:srgbClr val="000000"/>
                </a:solidFill>
                <a:latin typeface="+mn-lt"/>
                <a:ea typeface="ＭＳ Ｐゴシック" charset="0"/>
              </a:rPr>
              <a:t>tôi</a:t>
            </a:r>
            <a:r xmlns:a="http://schemas.openxmlformats.org/drawingml/2006/main">
              <a:rPr lang="vi" sz="100" b="1" dirty="0" smtClean="0">
                <a:solidFill>
                  <a:srgbClr val="000000"/>
                </a:solidFill>
                <a:latin typeface="+mn-lt"/>
                <a:ea typeface="ＭＳ Ｐゴシック" charset="0"/>
              </a:rPr>
              <a:t> </a:t>
            </a:r>
            <a:r xmlns:a="http://schemas.openxmlformats.org/drawingml/2006/main">
              <a:rPr lang="vi" sz="2400" b="1" dirty="0" smtClean="0">
                <a:solidFill>
                  <a:srgbClr val="000000"/>
                </a:solidFill>
                <a:latin typeface="+mn-lt"/>
                <a:ea typeface="ＭＳ Ｐゴシック" charset="0"/>
              </a:rPr>
              <a:t>Đ.</a:t>
            </a:r>
            <a:r xmlns:a="http://schemas.openxmlformats.org/drawingml/2006/main">
              <a:rPr lang="vi" sz="100" b="1" dirty="0" smtClean="0">
                <a:solidFill>
                  <a:srgbClr val="000000"/>
                </a:solidFill>
                <a:latin typeface="+mn-lt"/>
                <a:ea typeface="ＭＳ Ｐゴシック" charset="0"/>
              </a:rPr>
              <a:t> </a:t>
            </a:r>
            <a:r xmlns:a="http://schemas.openxmlformats.org/drawingml/2006/main">
              <a:rPr lang="vi" sz="2400" b="1" dirty="0" smtClean="0">
                <a:solidFill>
                  <a:srgbClr val="000000"/>
                </a:solidFill>
                <a:latin typeface="+mn-lt"/>
                <a:ea typeface="ＭＳ Ｐゴシック" charset="0"/>
              </a:rPr>
              <a:t>S</a:t>
            </a:r>
            <a:endParaRPr xmlns:a="http://schemas.openxmlformats.org/drawingml/2006/main" lang="en-US" sz="2400" b="1" dirty="0">
              <a:solidFill>
                <a:srgbClr val="000000"/>
              </a:solidFill>
              <a:latin typeface="+mn-lt"/>
              <a:ea typeface="ＭＳ Ｐゴシック" charset="0"/>
            </a:endParaRPr>
          </a:p>
        </p:txBody>
      </p:sp>
    </p:spTree>
    <p:extLst>
      <p:ext uri="{BB962C8B-B14F-4D97-AF65-F5344CB8AC3E}">
        <p14:creationId xmlns:p14="http://schemas.microsoft.com/office/powerpoint/2010/main" val="238149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tường lửa</a:t>
            </a:r>
          </a:p>
        </p:txBody>
      </p:sp>
      <p:sp>
        <p:nvSpPr>
          <p:cNvPr id="3" name="Text Placeholder 2"/>
          <p:cNvSpPr>
            <a:spLocks noGrp="1"/>
          </p:cNvSpPr>
          <p:nvPr>
            <p:ph type="body" idx="1"/>
          </p:nvPr>
        </p:nvSpPr>
        <p:spPr>
          <a:xfrm>
            <a:off x="457200" y="1600200"/>
            <a:ext cx="8229600" cy="1355271"/>
          </a:xfrm>
        </p:spPr>
        <p:txBody>
          <a:bodyPr/>
          <a:lstStyle/>
          <a:p>
            <a:pPr xmlns:a="http://schemas.openxmlformats.org/drawingml/2006/main" marL="0" indent="0">
              <a:buNone/>
            </a:pPr>
            <a:r xmlns:a="http://schemas.openxmlformats.org/drawingml/2006/main">
              <a:rPr lang="vi" sz="2200" b="1" dirty="0" smtClean="0">
                <a:latin typeface="+mn-lt"/>
              </a:rPr>
              <a:t>tường lửa</a:t>
            </a:r>
          </a:p>
          <a:p>
            <a:pPr xmlns:a="http://schemas.openxmlformats.org/drawingml/2006/main" marL="0" indent="0">
              <a:buNone/>
            </a:pPr>
            <a:r xmlns:a="http://schemas.openxmlformats.org/drawingml/2006/main">
              <a:rPr lang="vi" sz="2200" dirty="0">
                <a:latin typeface="+mn-lt"/>
                <a:cs typeface="Gill Sans MT" charset="0"/>
              </a:rPr>
              <a:t>cô lập mạng nội bộ </a:t>
            </a:r>
            <a:r xmlns:a="http://schemas.openxmlformats.org/drawingml/2006/main">
              <a:rPr lang="vi" altLang="ja-JP" sz="2200" dirty="0" smtClean="0">
                <a:latin typeface="+mn-lt"/>
                <a:cs typeface="Gill Sans MT" charset="0"/>
              </a:rPr>
              <a:t>của </a:t>
            </a:r>
            <a:r xmlns:a="http://schemas.openxmlformats.org/drawingml/2006/main">
              <a:rPr lang="vi" sz="2200" dirty="0" smtClean="0">
                <a:latin typeface="+mn-lt"/>
                <a:cs typeface="Gill Sans MT" charset="0"/>
              </a:rPr>
              <a:t>tổ chức </a:t>
            </a:r>
            <a:r xmlns:a="http://schemas.openxmlformats.org/drawingml/2006/main">
              <a:rPr lang="vi" altLang="ja-JP" sz="2200" dirty="0">
                <a:latin typeface="+mn-lt"/>
                <a:cs typeface="Gill Sans MT" charset="0"/>
              </a:rPr>
              <a:t>khỏi Internet lớn hơn, cho phép một số gói đi qua, chặn những gói </a:t>
            </a:r>
            <a:r xmlns:a="http://schemas.openxmlformats.org/drawingml/2006/main">
              <a:rPr lang="vi" altLang="ja-JP" sz="2200" dirty="0" smtClean="0">
                <a:latin typeface="+mn-lt"/>
                <a:cs typeface="Gill Sans MT" charset="0"/>
              </a:rPr>
              <a:t>khác</a:t>
            </a:r>
            <a:endParaRPr xmlns:a="http://schemas.openxmlformats.org/drawingml/2006/main" lang="en-US" sz="2200" dirty="0">
              <a:latin typeface="+mn-lt"/>
              <a:cs typeface="Gill Sans MT" charset="0"/>
            </a:endParaRPr>
          </a:p>
        </p:txBody>
      </p:sp>
      <p:pic>
        <p:nvPicPr>
          <p:cNvPr id="12" name="Picture 11" descr="There are 2 connected parts. 1, administered network. A router with a server connects to a switch, with 2 P Cs. The switch connects to another switch, with 3 P Cs and a server. 2, public internet, connected via router in part 1. Between the groups is a firew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3243021"/>
            <a:ext cx="4800600" cy="2200275"/>
          </a:xfrm>
          <a:prstGeom prst="rect">
            <a:avLst/>
          </a:prstGeom>
        </p:spPr>
      </p:pic>
    </p:spTree>
    <p:extLst>
      <p:ext uri="{BB962C8B-B14F-4D97-AF65-F5344CB8AC3E}">
        <p14:creationId xmlns:p14="http://schemas.microsoft.com/office/powerpoint/2010/main" val="38387844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Tường lửa: Tại sao</a:t>
            </a:r>
            <a:endParaRPr xmlns:a="http://schemas.openxmlformats.org/drawingml/2006/main" lang="en-US" dirty="0"/>
          </a:p>
        </p:txBody>
      </p:sp>
      <p:sp>
        <p:nvSpPr>
          <p:cNvPr id="3" name="Text Placeholder 2"/>
          <p:cNvSpPr>
            <a:spLocks noGrp="1"/>
          </p:cNvSpPr>
          <p:nvPr>
            <p:ph type="body" idx="1"/>
          </p:nvPr>
        </p:nvSpPr>
        <p:spPr>
          <a:xfrm>
            <a:off x="457200" y="1600200"/>
            <a:ext cx="8229600" cy="1077685"/>
          </a:xfrm>
        </p:spPr>
        <p:txBody>
          <a:bodyPr/>
          <a:lstStyle/>
          <a:p>
            <a:pPr xmlns:a="http://schemas.openxmlformats.org/drawingml/2006/main" marL="0" lvl="0" indent="0" eaLnBrk="0" fontAlgn="base" hangingPunct="0">
              <a:spcAft>
                <a:spcPct val="0"/>
              </a:spcAft>
              <a:buNone/>
              <a:defRPr/>
            </a:pPr>
            <a:r xmlns:a="http://schemas.openxmlformats.org/drawingml/2006/main">
              <a:rPr lang="vi" sz="1800" b="1" kern="1200" dirty="0">
                <a:solidFill>
                  <a:srgbClr val="000000"/>
                </a:solidFill>
                <a:latin typeface="Arial (Body)"/>
                <a:ea typeface="ＭＳ Ｐゴシック" charset="0"/>
                <a:cs typeface="Gill Sans MT"/>
              </a:rPr>
              <a:t>ngăn chặn tấn công từ chối dịch vụ:</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1800" kern="1200" dirty="0">
                <a:solidFill>
                  <a:srgbClr val="000000"/>
                </a:solidFill>
                <a:latin typeface="Arial (Body)"/>
                <a:ea typeface="ＭＳ Ｐゴシック" charset="0"/>
                <a:cs typeface="Gill Sans MT"/>
              </a:rPr>
              <a:t>S</a:t>
            </a:r>
            <a:r xmlns:a="http://schemas.openxmlformats.org/drawingml/2006/main">
              <a:rPr lang="vi" sz="100" kern="1200" dirty="0">
                <a:solidFill>
                  <a:srgbClr val="000000"/>
                </a:solidFill>
                <a:latin typeface="Arial (Body)"/>
                <a:ea typeface="ＭＳ Ｐゴシック" charset="0"/>
                <a:cs typeface="Gill Sans MT"/>
              </a:rPr>
              <a:t> </a:t>
            </a:r>
            <a:r xmlns:a="http://schemas.openxmlformats.org/drawingml/2006/main">
              <a:rPr lang="vi" sz="1800" kern="1200" dirty="0">
                <a:solidFill>
                  <a:srgbClr val="000000"/>
                </a:solidFill>
                <a:latin typeface="Arial (Body)"/>
                <a:ea typeface="ＭＳ Ｐゴシック" charset="0"/>
                <a:cs typeface="Gill Sans MT"/>
              </a:rPr>
              <a:t>Y</a:t>
            </a:r>
            <a:r xmlns:a="http://schemas.openxmlformats.org/drawingml/2006/main">
              <a:rPr lang="vi" sz="100" kern="1200" dirty="0">
                <a:solidFill>
                  <a:srgbClr val="000000"/>
                </a:solidFill>
                <a:latin typeface="Arial (Body)"/>
                <a:ea typeface="ＭＳ Ｐゴシック" charset="0"/>
                <a:cs typeface="Gill Sans MT"/>
              </a:rPr>
              <a:t> </a:t>
            </a:r>
            <a:r xmlns:a="http://schemas.openxmlformats.org/drawingml/2006/main">
              <a:rPr lang="vi" sz="1800" kern="1200" dirty="0">
                <a:solidFill>
                  <a:srgbClr val="000000"/>
                </a:solidFill>
                <a:latin typeface="Arial (Body)"/>
                <a:ea typeface="ＭＳ Ｐゴシック" charset="0"/>
                <a:cs typeface="Gill Sans MT"/>
              </a:rPr>
              <a:t>N lũ lụt: kẻ tấn công thiết lập nhiều T không có thật</a:t>
            </a:r>
            <a:r xmlns:a="http://schemas.openxmlformats.org/drawingml/2006/main">
              <a:rPr lang="vi" sz="100" kern="1200" dirty="0">
                <a:solidFill>
                  <a:srgbClr val="000000"/>
                </a:solidFill>
                <a:latin typeface="Arial (Body)"/>
                <a:ea typeface="ＭＳ Ｐゴシック" charset="0"/>
                <a:cs typeface="Gill Sans MT"/>
              </a:rPr>
              <a:t> </a:t>
            </a:r>
            <a:r xmlns:a="http://schemas.openxmlformats.org/drawingml/2006/main">
              <a:rPr lang="vi" sz="1800" kern="1200" dirty="0">
                <a:solidFill>
                  <a:srgbClr val="000000"/>
                </a:solidFill>
                <a:latin typeface="Arial (Body)"/>
                <a:ea typeface="ＭＳ Ｐゴシック" charset="0"/>
                <a:cs typeface="Gill Sans MT"/>
              </a:rPr>
              <a:t>C</a:t>
            </a:r>
            <a:r xmlns:a="http://schemas.openxmlformats.org/drawingml/2006/main">
              <a:rPr lang="vi" sz="100" kern="1200" dirty="0">
                <a:solidFill>
                  <a:srgbClr val="000000"/>
                </a:solidFill>
                <a:latin typeface="Arial (Body)"/>
                <a:ea typeface="ＭＳ Ｐゴシック" charset="0"/>
                <a:cs typeface="Gill Sans MT"/>
              </a:rPr>
              <a:t> Kết nối P, không còn tài nguyên cho </a:t>
            </a:r>
            <a:r xmlns:a="http://schemas.openxmlformats.org/drawingml/2006/main">
              <a:rPr lang="vi" sz="1800" kern="1200" dirty="0" smtClean="0">
                <a:solidFill>
                  <a:srgbClr val="000000"/>
                </a:solidFill>
                <a:latin typeface="Arial (Body)"/>
                <a:ea typeface="ＭＳ Ｐゴシック" charset="0"/>
                <a:cs typeface="Gill Sans MT"/>
              </a:rPr>
              <a:t>kết nối </a:t>
            </a:r>
            <a:endParaRPr xmlns:a="http://schemas.openxmlformats.org/drawingml/2006/main" lang="en-US" sz="1800" kern="1200" dirty="0">
              <a:solidFill>
                <a:srgbClr val="000000"/>
              </a:solidFill>
              <a:latin typeface="Arial (Body)"/>
              <a:ea typeface="ＭＳ Ｐゴシック" charset="0"/>
              <a:cs typeface="Gill Sans MT"/>
            </a:endParaRPr>
            <a:r xmlns:a="http://schemas.openxmlformats.org/drawingml/2006/main">
              <a:rPr lang="vi" sz="1800" kern="1200" dirty="0">
                <a:solidFill>
                  <a:srgbClr val="000000"/>
                </a:solidFill>
                <a:latin typeface="Arial (Body)"/>
                <a:ea typeface="ＭＳ Ｐゴシック" charset="0"/>
                <a:cs typeface="Gill Sans MT"/>
              </a:rPr>
              <a:t>“thực”</a:t>
            </a:r>
          </a:p>
        </p:txBody>
      </p:sp>
      <p:sp>
        <p:nvSpPr>
          <p:cNvPr id="4" name="Content Placeholder 3"/>
          <p:cNvSpPr>
            <a:spLocks noGrp="1"/>
          </p:cNvSpPr>
          <p:nvPr>
            <p:ph sz="quarter" idx="13"/>
          </p:nvPr>
        </p:nvSpPr>
        <p:spPr>
          <a:xfrm>
            <a:off x="457200" y="2751594"/>
            <a:ext cx="8229600" cy="953858"/>
          </a:xfrm>
        </p:spPr>
        <p:txBody>
          <a:bodyPr/>
          <a:lstStyle/>
          <a:p>
            <a:pPr xmlns:a="http://schemas.openxmlformats.org/drawingml/2006/main" marL="0" lvl="0" indent="0" eaLnBrk="0" fontAlgn="base" hangingPunct="0">
              <a:spcAft>
                <a:spcPct val="0"/>
              </a:spcAft>
              <a:buNone/>
              <a:defRPr/>
            </a:pPr>
            <a:r xmlns:a="http://schemas.openxmlformats.org/drawingml/2006/main">
              <a:rPr lang="vi" sz="1800" b="1" kern="1200" dirty="0">
                <a:solidFill>
                  <a:srgbClr val="000000"/>
                </a:solidFill>
                <a:latin typeface="Arial (Body)"/>
                <a:ea typeface="ＭＳ Ｐゴシック" charset="0"/>
                <a:cs typeface="Gill Sans MT"/>
              </a:rPr>
              <a:t>ngăn chặn sửa đổi/truy cập bất hợp pháp dữ liệu nội bộ</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1800" kern="1200" dirty="0">
                <a:solidFill>
                  <a:srgbClr val="000000"/>
                </a:solidFill>
                <a:latin typeface="Arial (Body)"/>
                <a:ea typeface="ＭＳ Ｐゴシック" charset="0"/>
                <a:cs typeface="Gill Sans MT"/>
              </a:rPr>
              <a:t>ví dụ: kẻ tấn công thay thế C</a:t>
            </a:r>
            <a:r xmlns:a="http://schemas.openxmlformats.org/drawingml/2006/main">
              <a:rPr lang="vi" sz="100" kern="1200" dirty="0">
                <a:solidFill>
                  <a:srgbClr val="000000"/>
                </a:solidFill>
                <a:latin typeface="Arial (Body)"/>
                <a:ea typeface="ＭＳ Ｐゴシック" charset="0"/>
                <a:cs typeface="Gill Sans MT"/>
              </a:rPr>
              <a:t> </a:t>
            </a:r>
            <a:r xmlns:a="http://schemas.openxmlformats.org/drawingml/2006/main">
              <a:rPr lang="vi" sz="1800" kern="1200" dirty="0">
                <a:solidFill>
                  <a:srgbClr val="000000"/>
                </a:solidFill>
                <a:latin typeface="Arial (Body)"/>
                <a:ea typeface="ＭＳ Ｐゴシック" charset="0"/>
                <a:cs typeface="Gill Sans MT"/>
              </a:rPr>
              <a:t>Tôi</a:t>
            </a:r>
            <a:r xmlns:a="http://schemas.openxmlformats.org/drawingml/2006/main">
              <a:rPr lang="vi" sz="100" kern="1200" dirty="0">
                <a:solidFill>
                  <a:srgbClr val="000000"/>
                </a:solidFill>
                <a:latin typeface="Arial (Body)"/>
                <a:ea typeface="ＭＳ Ｐゴシック" charset="0"/>
                <a:cs typeface="Gill Sans MT"/>
              </a:rPr>
              <a:t> </a:t>
            </a:r>
            <a:r xmlns:a="http://schemas.openxmlformats.org/drawingml/2006/main">
              <a:rPr lang="vi" sz="1800" kern="1200" dirty="0">
                <a:solidFill>
                  <a:srgbClr val="000000"/>
                </a:solidFill>
                <a:latin typeface="Arial (Body)"/>
                <a:ea typeface="ＭＳ Ｐゴシック" charset="0"/>
                <a:cs typeface="Gill Sans MT"/>
              </a:rPr>
              <a:t>Trang chủ của A có nội dung </a:t>
            </a:r>
            <a:r xmlns:a="http://schemas.openxmlformats.org/drawingml/2006/main">
              <a:rPr lang="vi" sz="1800" kern="1200" dirty="0" smtClean="0">
                <a:solidFill>
                  <a:srgbClr val="000000"/>
                </a:solidFill>
                <a:latin typeface="Arial (Body)"/>
                <a:ea typeface="ＭＳ Ｐゴシック" charset="0"/>
                <a:cs typeface="Gill Sans MT"/>
              </a:rPr>
              <a:t>khác</a:t>
            </a:r>
            <a:endParaRPr xmlns:a="http://schemas.openxmlformats.org/drawingml/2006/main" lang="en-US" sz="1800" kern="1200" dirty="0">
              <a:solidFill>
                <a:srgbClr val="000000"/>
              </a:solidFill>
              <a:latin typeface="Arial (Body)"/>
              <a:ea typeface="ＭＳ Ｐゴシック" charset="0"/>
              <a:cs typeface="Gill Sans MT"/>
            </a:endParaRPr>
          </a:p>
        </p:txBody>
      </p:sp>
      <p:sp>
        <p:nvSpPr>
          <p:cNvPr id="5" name="Content Placeholder 4"/>
          <p:cNvSpPr>
            <a:spLocks noGrp="1"/>
          </p:cNvSpPr>
          <p:nvPr>
            <p:ph sz="quarter" idx="14"/>
          </p:nvPr>
        </p:nvSpPr>
        <p:spPr>
          <a:xfrm>
            <a:off x="457200" y="3705453"/>
            <a:ext cx="8232775" cy="893761"/>
          </a:xfrm>
        </p:spPr>
        <p:txBody>
          <a:bodyPr/>
          <a:lstStyle/>
          <a:p>
            <a:pPr xmlns:a="http://schemas.openxmlformats.org/drawingml/2006/main" marL="0" lvl="0" indent="0" eaLnBrk="0" fontAlgn="base" hangingPunct="0">
              <a:spcAft>
                <a:spcPct val="0"/>
              </a:spcAft>
              <a:buNone/>
              <a:defRPr/>
            </a:pPr>
            <a:r xmlns:a="http://schemas.openxmlformats.org/drawingml/2006/main">
              <a:rPr lang="vi" sz="1800" b="1" kern="1200" dirty="0">
                <a:solidFill>
                  <a:srgbClr val="000000"/>
                </a:solidFill>
                <a:latin typeface="Arial (Body)"/>
                <a:ea typeface="ＭＳ Ｐゴシック" charset="0"/>
                <a:cs typeface="Gill Sans MT"/>
              </a:rPr>
              <a:t>chỉ cho phép truy cập được ủy quyền vào bên trong mạng</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1800" kern="1200" dirty="0">
                <a:solidFill>
                  <a:srgbClr val="000000"/>
                </a:solidFill>
                <a:latin typeface="Arial (Body)"/>
                <a:ea typeface="ＭＳ Ｐゴシック" charset="0"/>
                <a:cs typeface="Gill Sans MT"/>
              </a:rPr>
              <a:t>tập hợp </a:t>
            </a:r>
            <a:r xmlns:a="http://schemas.openxmlformats.org/drawingml/2006/main">
              <a:rPr lang="vi" sz="1800" kern="1200" dirty="0" smtClean="0">
                <a:solidFill>
                  <a:srgbClr val="000000"/>
                </a:solidFill>
                <a:latin typeface="Arial (Body)"/>
                <a:ea typeface="ＭＳ Ｐゴシック" charset="0"/>
                <a:cs typeface="Gill Sans MT"/>
              </a:rPr>
              <a:t>người dùng/máy chủ được xác thực</a:t>
            </a:r>
            <a:endParaRPr xmlns:a="http://schemas.openxmlformats.org/drawingml/2006/main" lang="en-US" sz="1800" kern="1200" dirty="0">
              <a:solidFill>
                <a:srgbClr val="000000"/>
              </a:solidFill>
              <a:latin typeface="Arial (Body)"/>
              <a:ea typeface="ＭＳ Ｐゴシック" charset="0"/>
              <a:cs typeface="Gill Sans MT"/>
            </a:endParaRPr>
          </a:p>
        </p:txBody>
      </p:sp>
      <p:sp>
        <p:nvSpPr>
          <p:cNvPr id="6" name="Content Placeholder 5"/>
          <p:cNvSpPr>
            <a:spLocks noGrp="1"/>
          </p:cNvSpPr>
          <p:nvPr>
            <p:ph sz="quarter" idx="15"/>
          </p:nvPr>
        </p:nvSpPr>
        <p:spPr>
          <a:xfrm>
            <a:off x="457200" y="4599215"/>
            <a:ext cx="8229600" cy="1703613"/>
          </a:xfrm>
        </p:spPr>
        <p:txBody>
          <a:bodyPr/>
          <a:lstStyle/>
          <a:p>
            <a:pPr xmlns:a="http://schemas.openxmlformats.org/drawingml/2006/main" marL="0" lvl="0" indent="0" eaLnBrk="0" fontAlgn="base" hangingPunct="0">
              <a:spcAft>
                <a:spcPct val="0"/>
              </a:spcAft>
              <a:buNone/>
              <a:defRPr/>
            </a:pPr>
            <a:r xmlns:a="http://schemas.openxmlformats.org/drawingml/2006/main">
              <a:rPr lang="vi" sz="1800" b="1" kern="1200" dirty="0">
                <a:solidFill>
                  <a:srgbClr val="000000"/>
                </a:solidFill>
                <a:latin typeface="Arial (Body)"/>
                <a:ea typeface="ＭＳ Ｐゴシック" charset="0"/>
                <a:cs typeface="Gill Sans MT"/>
              </a:rPr>
              <a:t>ba loại tường lửa:</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1800" kern="1200" dirty="0">
                <a:solidFill>
                  <a:srgbClr val="000000"/>
                </a:solidFill>
                <a:latin typeface="Arial (Body)"/>
                <a:ea typeface="ＭＳ Ｐゴシック" charset="0"/>
                <a:cs typeface="Gill Sans MT"/>
              </a:rPr>
              <a:t>bộ lọc gói không trạng thái</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1800" kern="1200" dirty="0">
                <a:solidFill>
                  <a:srgbClr val="000000"/>
                </a:solidFill>
                <a:latin typeface="Arial (Body)"/>
                <a:ea typeface="ＭＳ Ｐゴシック" charset="0"/>
                <a:cs typeface="Gill Sans MT"/>
              </a:rPr>
              <a:t>bộ lọc gói trạng thái</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1800" kern="1200" dirty="0" smtClean="0">
                <a:solidFill>
                  <a:srgbClr val="000000"/>
                </a:solidFill>
                <a:latin typeface="Arial (Body)"/>
                <a:ea typeface="ＭＳ Ｐゴシック" charset="0"/>
                <a:cs typeface="Gill Sans MT"/>
              </a:rPr>
              <a:t>cổng </a:t>
            </a:r>
            <a:endParaRPr xmlns:a="http://schemas.openxmlformats.org/drawingml/2006/main" lang="en-US" sz="1800" kern="1200" dirty="0">
              <a:solidFill>
                <a:srgbClr val="000000"/>
              </a:solidFill>
              <a:latin typeface="Arial (Body)"/>
              <a:ea typeface="ＭＳ Ｐゴシック" charset="0"/>
              <a:cs typeface="Gill Sans MT"/>
            </a:endParaRPr>
            <a:r xmlns:a="http://schemas.openxmlformats.org/drawingml/2006/main">
              <a:rPr lang="vi" sz="1800" kern="1200" dirty="0">
                <a:solidFill>
                  <a:srgbClr val="000000"/>
                </a:solidFill>
                <a:latin typeface="Arial (Body)"/>
                <a:ea typeface="ＭＳ Ｐゴシック" charset="0"/>
                <a:cs typeface="Gill Sans MT"/>
              </a:rPr>
              <a:t>ứng dụng</a:t>
            </a:r>
          </a:p>
        </p:txBody>
      </p:sp>
    </p:spTree>
    <p:extLst>
      <p:ext uri="{BB962C8B-B14F-4D97-AF65-F5344CB8AC3E}">
        <p14:creationId xmlns:p14="http://schemas.microsoft.com/office/powerpoint/2010/main" val="15378670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Lọc gói không trạng thái</a:t>
            </a:r>
            <a:endParaRPr xmlns:a="http://schemas.openxmlformats.org/drawingml/2006/main" lang="en-US" dirty="0">
              <a:latin typeface="Times New Roman" panose="02020603050405020304" pitchFamily="18" charset="0"/>
              <a:ea typeface="ＭＳ Ｐゴシック" charset="0"/>
            </a:endParaRPr>
          </a:p>
        </p:txBody>
      </p:sp>
      <p:pic>
        <p:nvPicPr>
          <p:cNvPr id="4" name="Picture 3" descr="There are 2 connected parts. Part 1. A router with a server has 2 wires. Server, should arriving packet be allowed in? Departing packet let out? A packet comes toward the router through both wires. Wire 1, connects to a switch, with 2 P Cs. The switch connects to another switch, with 3 P Cs and a server. Router wire 2, connects to part 2, public internet."/>
          <p:cNvPicPr>
            <a:picLocks noChangeAspect="1"/>
          </p:cNvPicPr>
          <p:nvPr/>
        </p:nvPicPr>
        <p:blipFill>
          <a:blip r:embed="rId2"/>
          <a:stretch>
            <a:fillRect/>
          </a:stretch>
        </p:blipFill>
        <p:spPr>
          <a:xfrm>
            <a:off x="1129652" y="1382691"/>
            <a:ext cx="6884696" cy="2123219"/>
          </a:xfrm>
          <a:prstGeom prst="rect">
            <a:avLst/>
          </a:prstGeom>
        </p:spPr>
      </p:pic>
      <p:sp>
        <p:nvSpPr>
          <p:cNvPr id="3" name="Content Placeholder 2"/>
          <p:cNvSpPr>
            <a:spLocks noGrp="1"/>
          </p:cNvSpPr>
          <p:nvPr>
            <p:ph type="body" idx="1"/>
          </p:nvPr>
        </p:nvSpPr>
        <p:spPr>
          <a:xfrm>
            <a:off x="457200" y="3575952"/>
            <a:ext cx="8229600" cy="2839208"/>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mạng nội bộ được kết nối với Internet thông qua </a:t>
            </a:r>
            <a:r xmlns:a="http://schemas.openxmlformats.org/drawingml/2006/main">
              <a:rPr lang="vi" sz="2000" b="1" dirty="0">
                <a:solidFill>
                  <a:srgbClr val="000000"/>
                </a:solidFill>
                <a:latin typeface="Arial (Body)"/>
                <a:ea typeface="ＭＳ Ｐゴシック" charset="0"/>
              </a:rPr>
              <a:t>tường lửa của bộ định tuyến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bộ định tuyến</a:t>
            </a:r>
            <a:r xmlns:a="http://schemas.openxmlformats.org/drawingml/2006/main">
              <a:rPr lang="vi" sz="2000" i="1" dirty="0">
                <a:solidFill>
                  <a:srgbClr val="000000"/>
                </a:solidFill>
                <a:latin typeface="Arial (Body)"/>
                <a:ea typeface="ＭＳ Ｐゴシック" charset="0"/>
              </a:rPr>
              <a:t> </a:t>
            </a:r>
            <a:r xmlns:a="http://schemas.openxmlformats.org/drawingml/2006/main">
              <a:rPr lang="vi" sz="2000" b="1" dirty="0">
                <a:solidFill>
                  <a:srgbClr val="000000"/>
                </a:solidFill>
                <a:latin typeface="Arial (Body)"/>
                <a:ea typeface="ＭＳ Ｐゴシック" charset="0"/>
              </a:rPr>
              <a:t>lọc từng gói, </a:t>
            </a:r>
            <a:r xmlns:a="http://schemas.openxmlformats.org/drawingml/2006/main">
              <a:rPr lang="vi" sz="2000" dirty="0">
                <a:solidFill>
                  <a:srgbClr val="000000"/>
                </a:solidFill>
                <a:latin typeface="Arial (Body)"/>
                <a:ea typeface="ＭＳ Ｐゴシック" charset="0"/>
              </a:rPr>
              <a:t>quyết định chuyển tiếp/bỏ gói dựa trên: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nguồn </a:t>
            </a: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Địa chỉ P </a:t>
            </a:r>
            <a:r xmlns:a="http://schemas.openxmlformats.org/drawingml/2006/main">
              <a:rPr lang="vi" sz="2000" dirty="0">
                <a:solidFill>
                  <a:srgbClr val="000000"/>
                </a:solidFill>
                <a:latin typeface="Arial (Body)"/>
                <a:ea typeface="ＭＳ Ｐゴシック" charset="0"/>
              </a:rPr>
              <a:t>, điểm đến </a:t>
            </a:r>
            <a:r xmlns:a="http://schemas.openxmlformats.org/drawingml/2006/main">
              <a:rPr lang="vi" sz="20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địa chỉ p</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P/U</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a:solidFill>
                  <a:srgbClr val="000000"/>
                </a:solidFill>
                <a:latin typeface="Arial (Body)"/>
                <a:ea typeface="ＭＳ Ｐゴシック" charset="0"/>
              </a:rPr>
              <a:t>Số cổng </a:t>
            </a:r>
            <a:r xmlns:a="http://schemas.openxmlformats.org/drawingml/2006/main">
              <a:rPr lang="vi" sz="2000" dirty="0" smtClean="0">
                <a:solidFill>
                  <a:srgbClr val="000000"/>
                </a:solidFill>
                <a:latin typeface="Arial (Body)"/>
                <a:ea typeface="ＭＳ Ｐゴシック" charset="0"/>
              </a:rPr>
              <a:t>nguồn và đích P</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a:solidFill>
                  <a:srgbClr val="000000"/>
                </a:solidFill>
                <a:latin typeface="Arial (Body)"/>
                <a:ea typeface="ＭＳ Ｐゴシック" charset="0"/>
              </a:rPr>
              <a:t>Loại </a:t>
            </a:r>
            <a:r xmlns:a="http://schemas.openxmlformats.org/drawingml/2006/main">
              <a:rPr lang="vi" sz="2000" dirty="0" smtClean="0">
                <a:solidFill>
                  <a:srgbClr val="000000"/>
                </a:solidFill>
                <a:latin typeface="Arial (Body)"/>
                <a:ea typeface="ＭＳ Ｐゴシック" charset="0"/>
              </a:rPr>
              <a:t>tin nhắn P</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Y</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N </a:t>
            </a:r>
            <a:r xmlns:a="http://schemas.openxmlformats.org/drawingml/2006/main">
              <a:rPr lang="vi" sz="2000" dirty="0">
                <a:solidFill>
                  <a:srgbClr val="000000"/>
                </a:solidFill>
                <a:latin typeface="Arial (Body)"/>
                <a:ea typeface="ＭＳ Ｐゴシック" charset="0"/>
              </a:rPr>
              <a:t>và </a:t>
            </a:r>
            <a:r xmlns:a="http://schemas.openxmlformats.org/drawingml/2006/main">
              <a:rPr lang="vi" sz="20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 bit</a:t>
            </a:r>
            <a:endParaRPr xmlns:a="http://schemas.openxmlformats.org/drawingml/2006/main"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19828470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Lọc gói không trạng thái: Ví dụ</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ví dụ 1: </a:t>
            </a:r>
            <a:r xmlns:a="http://schemas.openxmlformats.org/drawingml/2006/main">
              <a:rPr lang="vi" sz="2400" dirty="0">
                <a:solidFill>
                  <a:srgbClr val="000000"/>
                </a:solidFill>
                <a:latin typeface="Arial (Body)"/>
                <a:ea typeface="ＭＳ Ｐゴシック" charset="0"/>
              </a:rPr>
              <a:t>chặn các datagram đến và đi với </a:t>
            </a:r>
            <a:r xmlns:a="http://schemas.openxmlformats.org/drawingml/2006/main">
              <a:rPr lang="vi" sz="24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Trường </a:t>
            </a:r>
            <a:r xmlns:a="http://schemas.openxmlformats.org/drawingml/2006/main">
              <a:rPr lang="vi" sz="2400" dirty="0" smtClean="0">
                <a:solidFill>
                  <a:srgbClr val="000000"/>
                </a:solidFill>
                <a:latin typeface="Arial (Body)"/>
                <a:ea typeface="ＭＳ Ｐゴシック" charset="0"/>
              </a:rPr>
              <a:t>giao thức P </a:t>
            </a:r>
            <a:r xmlns:a="http://schemas.openxmlformats.org/drawingml/2006/main">
              <a:rPr lang="vi" sz="2400" dirty="0">
                <a:solidFill>
                  <a:srgbClr val="000000"/>
                </a:solidFill>
                <a:latin typeface="Arial (Body)"/>
                <a:ea typeface="ＭＳ Ｐゴシック" charset="0"/>
              </a:rPr>
              <a:t>= 17 và với cổng nguồn hoặc cổng đích = 23</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kết quả: tất cả các </a:t>
            </a:r>
            <a:r xmlns:a="http://schemas.openxmlformats.org/drawingml/2006/main">
              <a:rPr lang="vi" sz="2400" dirty="0" smtClean="0">
                <a:solidFill>
                  <a:srgbClr val="000000"/>
                </a:solidFill>
                <a:latin typeface="Arial (Body)"/>
                <a:ea typeface="ＭＳ Ｐゴシック" charset="0"/>
              </a:rPr>
              <a:t>U </a:t>
            </a:r>
            <a:r xmlns:a="http://schemas.openxmlformats.org/drawingml/2006/main">
              <a:rPr lang="vi" sz="2400" dirty="0">
                <a:solidFill>
                  <a:srgbClr val="000000"/>
                </a:solidFill>
                <a:latin typeface="Arial (Body)"/>
                <a:ea typeface="ＭＳ Ｐゴシック" charset="0"/>
              </a:rPr>
              <a:t>đến, đi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Luồng P </a:t>
            </a:r>
            <a:r xmlns:a="http://schemas.openxmlformats.org/drawingml/2006/main">
              <a:rPr lang="vi" sz="2400" dirty="0">
                <a:solidFill>
                  <a:srgbClr val="000000"/>
                </a:solidFill>
                <a:latin typeface="Arial (Body)"/>
                <a:ea typeface="ＭＳ Ｐゴシック" charset="0"/>
              </a:rPr>
              <a:t>và kết nối telnet bị chặn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ví dụ 2: </a:t>
            </a:r>
            <a:r xmlns:a="http://schemas.openxmlformats.org/drawingml/2006/main">
              <a:rPr lang="vi" sz="2400" dirty="0">
                <a:solidFill>
                  <a:srgbClr val="000000"/>
                </a:solidFill>
                <a:latin typeface="Arial (Body)"/>
                <a:ea typeface="ＭＳ Ｐゴシック" charset="0"/>
              </a:rPr>
              <a:t>chặn </a:t>
            </a:r>
            <a:r xmlns:a="http://schemas.openxmlformats.org/drawingml/2006/main">
              <a:rPr lang="vi" sz="2400" dirty="0" smtClean="0">
                <a:solidFill>
                  <a:srgbClr val="000000"/>
                </a:solidFill>
                <a:latin typeface="Arial (Body)"/>
                <a:ea typeface="ＭＳ Ｐゴシック" charset="0"/>
              </a:rPr>
              <a:t>T trong nước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phân đoạn </a:t>
            </a:r>
            <a:r xmlns:a="http://schemas.openxmlformats.org/drawingml/2006/main">
              <a:rPr lang="vi" sz="2400" dirty="0">
                <a:solidFill>
                  <a:srgbClr val="000000"/>
                </a:solidFill>
                <a:latin typeface="Arial (Body)"/>
                <a:ea typeface="ＭＳ Ｐゴシック" charset="0"/>
              </a:rPr>
              <a:t>với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0.</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kết quả: </a:t>
            </a:r>
            <a:r xmlns:a="http://schemas.openxmlformats.org/drawingml/2006/main">
              <a:rPr lang="vi" sz="2400" dirty="0">
                <a:solidFill>
                  <a:srgbClr val="000000"/>
                </a:solidFill>
                <a:latin typeface="Arial (Body)"/>
                <a:ea typeface="ＭＳ Ｐゴシック" charset="0"/>
              </a:rPr>
              <a:t>ngăn khách hàng bên ngoài tạo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nối </a:t>
            </a:r>
            <a:r xmlns:a="http://schemas.openxmlformats.org/drawingml/2006/main">
              <a:rPr lang="vi" sz="2400" dirty="0">
                <a:solidFill>
                  <a:srgbClr val="000000"/>
                </a:solidFill>
                <a:latin typeface="Arial (Body)"/>
                <a:ea typeface="ＭＳ Ｐゴシック" charset="0"/>
              </a:rPr>
              <a:t>với các client bên trong nhưng cho phép các client bên trong kết nối với bên ngoài.</a:t>
            </a:r>
          </a:p>
        </p:txBody>
      </p:sp>
    </p:spTree>
    <p:extLst>
      <p:ext uri="{BB962C8B-B14F-4D97-AF65-F5344CB8AC3E}">
        <p14:creationId xmlns:p14="http://schemas.microsoft.com/office/powerpoint/2010/main" val="17149715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Lọc gói không trạng thái: Thêm ví dụ</a:t>
            </a:r>
            <a:endParaRPr xmlns:a="http://schemas.openxmlformats.org/drawingml/2006/main" lang="en-US" dirty="0">
              <a:latin typeface="Times New Roman" panose="02020603050405020304" pitchFamily="18" charset="0"/>
              <a:ea typeface="ＭＳ Ｐゴシック"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08807018"/>
              </p:ext>
            </p:extLst>
          </p:nvPr>
        </p:nvGraphicFramePr>
        <p:xfrm>
          <a:off x="1028699" y="1638517"/>
          <a:ext cx="7086602" cy="4394200"/>
        </p:xfrm>
        <a:graphic>
          <a:graphicData uri="http://schemas.openxmlformats.org/drawingml/2006/table">
            <a:tbl>
              <a:tblPr firstRow="1" bandRow="1">
                <a:tableStyleId>{2D5ABB26-0587-4C30-8999-92F81FD0307C}</a:tableStyleId>
              </a:tblPr>
              <a:tblGrid>
                <a:gridCol w="3543301">
                  <a:extLst>
                    <a:ext uri="{9D8B030D-6E8A-4147-A177-3AD203B41FA5}">
                      <a16:colId xmlns:a16="http://schemas.microsoft.com/office/drawing/2014/main" val="3102084524"/>
                    </a:ext>
                  </a:extLst>
                </a:gridCol>
                <a:gridCol w="3543301">
                  <a:extLst>
                    <a:ext uri="{9D8B030D-6E8A-4147-A177-3AD203B41FA5}">
                      <a16:colId xmlns:a16="http://schemas.microsoft.com/office/drawing/2014/main" val="3072910471"/>
                    </a:ext>
                  </a:extLst>
                </a:gridCol>
              </a:tblGrid>
              <a:tr h="370840">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charset="0"/>
                        <a:buNone/>
                        <a:tabLst/>
                      </a:pPr>
                      <a:r xmlns:a="http://schemas.openxmlformats.org/drawingml/2006/main">
                        <a:rPr kumimoji="0" lang="vi" sz="1800" b="1" i="0" u="none" strike="noStrike" cap="none" normalizeH="0" baseline="0" dirty="0">
                          <a:ln>
                            <a:noFill/>
                          </a:ln>
                          <a:solidFill>
                            <a:schemeClr val="tx1"/>
                          </a:solidFill>
                          <a:effectLst/>
                          <a:latin typeface="+mn-lt"/>
                          <a:ea typeface="ＭＳ Ｐゴシック" charset="0"/>
                          <a:cs typeface="Arial"/>
                        </a:rPr>
                        <a:t>Chính sách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1" i="0" u="none" strike="noStrike" cap="none" normalizeH="0" baseline="0" dirty="0">
                          <a:ln>
                            <a:noFill/>
                          </a:ln>
                          <a:solidFill>
                            <a:schemeClr val="tx1"/>
                          </a:solidFill>
                          <a:effectLst/>
                          <a:latin typeface="+mn-lt"/>
                          <a:ea typeface="ＭＳ Ｐゴシック" charset="0"/>
                          <a:cs typeface="Arial"/>
                        </a:rPr>
                        <a:t>Cài đặt tường lửa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3756952"/>
                  </a:ext>
                </a:extLst>
              </a:tr>
              <a:tr h="370840">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Không có truy cập Web bên ngoài.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Thả tất cả các gói đi vào bất kỳ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tôi</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Địa chỉ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P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 cổng 80</a:t>
                      </a:r>
                      <a:endParaRPr xmlns:a="http://schemas.openxmlformats.org/drawingml/2006/main"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270410"/>
                  </a:ext>
                </a:extLst>
              </a:tr>
              <a:tr h="370840">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Không có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 đến</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C</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kết nối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P , ngoại trừ những kết nối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chỉ dành cho máy chủ Web công cộng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của tổ chức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l" defTabSz="914400" rtl="0" eaLnBrk="0" fontAlgn="base" latinLnBrk="0" hangingPunct="0">
                        <a:lnSpc>
                          <a:spcPct val="100000"/>
                        </a:lnSpc>
                        <a:spcBef>
                          <a:spcPct val="20000"/>
                        </a:spcBef>
                        <a:spcAft>
                          <a:spcPct val="0"/>
                        </a:spcAft>
                        <a:buClr>
                          <a:srgbClr val="000099"/>
                        </a:buClr>
                        <a:buSzPct val="75000"/>
                        <a:buFont typeface="ZapfDingbats" charset="0"/>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Thả tất cả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 đến</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C</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Tái bút</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Y</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N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gói tới bất kỳ IP nào ngoại trừ 130.207.244.203, cổng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3973094"/>
                  </a:ext>
                </a:extLst>
              </a:tr>
              <a:tr h="370840">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Ngăn chặn Web-radio ăn hết băng thông có sẵn.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Thả tất cả các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U đến</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Đ.</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Gói P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 ngoại trừ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D</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N</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S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và bộ định tuyến phát sóng.</a:t>
                      </a:r>
                      <a:endParaRPr xmlns:a="http://schemas.openxmlformats.org/drawingml/2006/main"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5028415"/>
                  </a:ext>
                </a:extLst>
              </a:tr>
              <a:tr h="370840">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Ngăn không cho mạng của bạn bị sử dụng cho một cuộc tấn công DoS smurf.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Thả tất cả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tôi</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C</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m</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Các gói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P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đi đến một địa chỉ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"broadcast"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(ví dụ: 130.207.255.255).</a:t>
                      </a:r>
                      <a:endParaRPr xmlns:a="http://schemas.openxmlformats.org/drawingml/2006/main"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6941230"/>
                  </a:ext>
                </a:extLst>
              </a:tr>
              <a:tr h="370840">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Ngăn không cho mạng của bạn bị theo dõi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l" defTabSz="914400" rtl="0" eaLnBrk="0" fontAlgn="base" latinLnBrk="0" hangingPunct="0">
                        <a:lnSpc>
                          <a:spcPct val="100000"/>
                        </a:lnSpc>
                        <a:spcBef>
                          <a:spcPct val="0"/>
                        </a:spcBef>
                        <a:spcAft>
                          <a:spcPct val="50000"/>
                        </a:spcAft>
                        <a:buClrTx/>
                        <a:buSzTx/>
                        <a:buFontTx/>
                        <a:buNone/>
                        <a:tabLst/>
                      </a:pP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Thả tất cả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tôi đi</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C</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m</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PT</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t</a:t>
                      </a:r>
                      <a:r xmlns:a="http://schemas.openxmlformats.org/drawingml/2006/main">
                        <a:rPr kumimoji="0" lang="vi" sz="100" b="0" i="0" u="none" strike="noStrike" cap="none" normalizeH="0" baseline="0" dirty="0" smtClean="0">
                          <a:ln>
                            <a:noFill/>
                          </a:ln>
                          <a:solidFill>
                            <a:schemeClr val="tx1"/>
                          </a:solidFill>
                          <a:effectLst/>
                          <a:latin typeface="+mn-lt"/>
                          <a:ea typeface="ＭＳ Ｐゴシック" charset="0"/>
                          <a:cs typeface="Arial"/>
                        </a:rPr>
                        <a:t> </a:t>
                      </a:r>
                      <a:r xmlns:a="http://schemas.openxmlformats.org/drawingml/2006/main">
                        <a:rPr kumimoji="0" lang="vi" sz="1800" b="0" i="0" u="none" strike="noStrike" cap="none" normalizeH="0" baseline="0" dirty="0" smtClean="0">
                          <a:ln>
                            <a:noFill/>
                          </a:ln>
                          <a:solidFill>
                            <a:schemeClr val="tx1"/>
                          </a:solidFill>
                          <a:effectLst/>
                          <a:latin typeface="+mn-lt"/>
                          <a:ea typeface="ＭＳ Ｐゴシック" charset="0"/>
                          <a:cs typeface="Arial"/>
                        </a:rPr>
                        <a:t>L </a:t>
                      </a:r>
                      <a:r xmlns:a="http://schemas.openxmlformats.org/drawingml/2006/main">
                        <a:rPr kumimoji="0" lang="vi" sz="1800" b="0" i="0" u="none" strike="noStrike" cap="none" normalizeH="0" baseline="0" dirty="0">
                          <a:ln>
                            <a:noFill/>
                          </a:ln>
                          <a:solidFill>
                            <a:schemeClr val="tx1"/>
                          </a:solidFill>
                          <a:effectLst/>
                          <a:latin typeface="+mn-lt"/>
                          <a:ea typeface="ＭＳ Ｐゴシック" charset="0"/>
                          <a:cs typeface="Arial"/>
                        </a:rPr>
                        <a:t>giao thông hết hạn</a:t>
                      </a:r>
                      <a:endParaRPr xmlns:a="http://schemas.openxmlformats.org/drawingml/2006/main"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195740"/>
                  </a:ext>
                </a:extLst>
              </a:tr>
            </a:tbl>
          </a:graphicData>
        </a:graphic>
      </p:graphicFrame>
    </p:spTree>
    <p:extLst>
      <p:ext uri="{BB962C8B-B14F-4D97-AF65-F5344CB8AC3E}">
        <p14:creationId xmlns:p14="http://schemas.microsoft.com/office/powerpoint/2010/main" val="34048143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Danh sách kiểm soát truy cập</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73863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1800" b="1" kern="1200" dirty="0" smtClean="0">
                <a:solidFill>
                  <a:srgbClr val="000000"/>
                </a:solidFill>
                <a:latin typeface="Arial (Body)"/>
                <a:ea typeface="ＭＳ Ｐゴシック" charset="0"/>
                <a:cs typeface="Gill Sans MT" charset="0"/>
              </a:rPr>
              <a:t>Một</a:t>
            </a:r>
            <a:r xmlns:a="http://schemas.openxmlformats.org/drawingml/2006/main">
              <a:rPr lang="vi" sz="100" b="1" kern="1200" dirty="0" smtClean="0">
                <a:solidFill>
                  <a:srgbClr val="000000"/>
                </a:solidFill>
                <a:latin typeface="Arial (Body)"/>
                <a:ea typeface="ＭＳ Ｐゴシック" charset="0"/>
                <a:cs typeface="Gill Sans MT" charset="0"/>
              </a:rPr>
              <a:t> </a:t>
            </a:r>
            <a:r xmlns:a="http://schemas.openxmlformats.org/drawingml/2006/main">
              <a:rPr lang="vi" sz="1800" b="1" kern="1200" dirty="0" smtClean="0">
                <a:solidFill>
                  <a:srgbClr val="000000"/>
                </a:solidFill>
                <a:latin typeface="Arial (Body)"/>
                <a:ea typeface="ＭＳ Ｐゴシック" charset="0"/>
                <a:cs typeface="Gill Sans MT" charset="0"/>
              </a:rPr>
              <a:t>C</a:t>
            </a:r>
            <a:r xmlns:a="http://schemas.openxmlformats.org/drawingml/2006/main">
              <a:rPr lang="vi" sz="100" b="1" kern="1200" dirty="0" smtClean="0">
                <a:solidFill>
                  <a:srgbClr val="000000"/>
                </a:solidFill>
                <a:latin typeface="Arial (Body)"/>
                <a:ea typeface="ＭＳ Ｐゴシック" charset="0"/>
                <a:cs typeface="Gill Sans MT" charset="0"/>
              </a:rPr>
              <a:t> </a:t>
            </a:r>
            <a:r xmlns:a="http://schemas.openxmlformats.org/drawingml/2006/main">
              <a:rPr lang="vi" sz="1800" b="1" kern="1200" dirty="0" smtClean="0">
                <a:solidFill>
                  <a:srgbClr val="000000"/>
                </a:solidFill>
                <a:latin typeface="Arial (Body)"/>
                <a:ea typeface="ＭＳ Ｐゴシック" charset="0"/>
                <a:cs typeface="Gill Sans MT" charset="0"/>
              </a:rPr>
              <a:t>L:</a:t>
            </a:r>
            <a:r xmlns:a="http://schemas.openxmlformats.org/drawingml/2006/main">
              <a:rPr lang="vi" sz="1800" kern="1200" dirty="0" smtClean="0">
                <a:solidFill>
                  <a:srgbClr val="000000"/>
                </a:solidFill>
                <a:latin typeface="Arial (Body)"/>
                <a:ea typeface="ＭＳ Ｐゴシック" charset="0"/>
                <a:cs typeface="Gill Sans MT" charset="0"/>
              </a:rPr>
              <a:t> </a:t>
            </a:r>
            <a:r xmlns:a="http://schemas.openxmlformats.org/drawingml/2006/main">
              <a:rPr lang="vi" sz="1800" kern="1200" dirty="0">
                <a:solidFill>
                  <a:srgbClr val="000000"/>
                </a:solidFill>
                <a:latin typeface="Arial (Body)"/>
                <a:ea typeface="ＭＳ Ｐゴシック" charset="0"/>
                <a:cs typeface="Gill Sans MT" charset="0"/>
              </a:rPr>
              <a:t>bảng quy tắc, được áp dụng từ trên xuống dưới cho các gói đến: (hành động, điều kiện): các cặp: trông giống như chuyển tiếp OpenFlow (Ch. 4 </a:t>
            </a:r>
            <a:r xmlns:a="http://schemas.openxmlformats.org/drawingml/2006/main">
              <a:rPr lang="vi" sz="1800" kern="1200" dirty="0" smtClean="0">
                <a:solidFill>
                  <a:srgbClr val="000000"/>
                </a:solidFill>
                <a:latin typeface="Arial (Body)"/>
                <a:ea typeface="ＭＳ Ｐゴシック" charset="0"/>
                <a:cs typeface="Gill Sans MT" charset="0"/>
              </a:rPr>
              <a:t>)!</a:t>
            </a:r>
            <a:endParaRPr xmlns:a="http://schemas.openxmlformats.org/drawingml/2006/main" lang="en-US" sz="1800" kern="1200" dirty="0">
              <a:solidFill>
                <a:srgbClr val="000000"/>
              </a:solidFill>
              <a:latin typeface="Arial (Body)"/>
              <a:ea typeface="ＭＳ Ｐゴシック" charset="0"/>
              <a:cs typeface="Gill Sans M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66718868"/>
              </p:ext>
            </p:extLst>
          </p:nvPr>
        </p:nvGraphicFramePr>
        <p:xfrm>
          <a:off x="669470" y="2785207"/>
          <a:ext cx="7641773" cy="3266709"/>
        </p:xfrm>
        <a:graphic>
          <a:graphicData uri="http://schemas.openxmlformats.org/drawingml/2006/table">
            <a:tbl>
              <a:tblPr firstRow="1" bandRow="1">
                <a:tableStyleId>{2D5ABB26-0587-4C30-8999-92F81FD0307C}</a:tableStyleId>
              </a:tblPr>
              <a:tblGrid>
                <a:gridCol w="1027007">
                  <a:extLst>
                    <a:ext uri="{9D8B030D-6E8A-4147-A177-3AD203B41FA5}">
                      <a16:colId xmlns:a16="http://schemas.microsoft.com/office/drawing/2014/main" val="2739992316"/>
                    </a:ext>
                  </a:extLst>
                </a:gridCol>
                <a:gridCol w="1244309">
                  <a:extLst>
                    <a:ext uri="{9D8B030D-6E8A-4147-A177-3AD203B41FA5}">
                      <a16:colId xmlns:a16="http://schemas.microsoft.com/office/drawing/2014/main" val="4120171477"/>
                    </a:ext>
                  </a:extLst>
                </a:gridCol>
                <a:gridCol w="1113327">
                  <a:extLst>
                    <a:ext uri="{9D8B030D-6E8A-4147-A177-3AD203B41FA5}">
                      <a16:colId xmlns:a16="http://schemas.microsoft.com/office/drawing/2014/main" val="2472362858"/>
                    </a:ext>
                  </a:extLst>
                </a:gridCol>
                <a:gridCol w="1090452">
                  <a:extLst>
                    <a:ext uri="{9D8B030D-6E8A-4147-A177-3AD203B41FA5}">
                      <a16:colId xmlns:a16="http://schemas.microsoft.com/office/drawing/2014/main" val="679499088"/>
                    </a:ext>
                  </a:extLst>
                </a:gridCol>
                <a:gridCol w="1029880">
                  <a:extLst>
                    <a:ext uri="{9D8B030D-6E8A-4147-A177-3AD203B41FA5}">
                      <a16:colId xmlns:a16="http://schemas.microsoft.com/office/drawing/2014/main" val="3985682671"/>
                    </a:ext>
                  </a:extLst>
                </a:gridCol>
                <a:gridCol w="1158941">
                  <a:extLst>
                    <a:ext uri="{9D8B030D-6E8A-4147-A177-3AD203B41FA5}">
                      <a16:colId xmlns:a16="http://schemas.microsoft.com/office/drawing/2014/main" val="1635480368"/>
                    </a:ext>
                  </a:extLst>
                </a:gridCol>
                <a:gridCol w="977857">
                  <a:extLst>
                    <a:ext uri="{9D8B030D-6E8A-4147-A177-3AD203B41FA5}">
                      <a16:colId xmlns:a16="http://schemas.microsoft.com/office/drawing/2014/main" val="821064507"/>
                    </a:ext>
                  </a:extLst>
                </a:gridCol>
              </a:tblGrid>
              <a:tr h="457112">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hoạt động</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nguồn</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Địa chỉ</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định mệnh</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Địa chỉ</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giao thức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nguồn</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Hải cảng</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định mệnh</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Hải cảng</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lá cờ</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1" i="0" u="none" strike="noStrike" cap="none" normalizeH="0" baseline="0" dirty="0" smtClean="0">
                          <a:ln>
                            <a:noFill/>
                          </a:ln>
                          <a:solidFill>
                            <a:schemeClr val="tx1"/>
                          </a:solidFill>
                          <a:effectLst/>
                          <a:latin typeface="+mn-lt"/>
                          <a:cs typeface="Arial"/>
                        </a:rPr>
                        <a:t>chút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058470"/>
                  </a:ext>
                </a:extLst>
              </a:tr>
              <a:tr h="597376">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cho phép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không tí nào</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503632"/>
                  </a:ext>
                </a:extLst>
              </a:tr>
              <a:tr h="597376">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cho phép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Một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K</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442882"/>
                  </a:ext>
                </a:extLst>
              </a:tr>
              <a:tr h="597376">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cho phép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bạn</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Đ.</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963780"/>
                  </a:ext>
                </a:extLst>
              </a:tr>
              <a:tr h="597376">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cho phép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bạn</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Đ.</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0325412"/>
                  </a:ext>
                </a:extLst>
              </a:tr>
              <a:tr h="318183">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phủ nhận</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tất cả các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tất cả các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tất cả các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tất cả các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tất cả các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400" b="0" i="0" u="none" strike="noStrike" cap="none" normalizeH="0" baseline="0" dirty="0" smtClean="0">
                          <a:ln>
                            <a:noFill/>
                          </a:ln>
                          <a:solidFill>
                            <a:schemeClr val="tx1"/>
                          </a:solidFill>
                          <a:effectLst/>
                          <a:latin typeface="+mn-lt"/>
                          <a:cs typeface="Arial"/>
                        </a:rPr>
                        <a:t>tất cả các</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899894"/>
                  </a:ext>
                </a:extLst>
              </a:tr>
            </a:tbl>
          </a:graphicData>
        </a:graphic>
      </p:graphicFrame>
    </p:spTree>
    <p:extLst>
      <p:ext uri="{BB962C8B-B14F-4D97-AF65-F5344CB8AC3E}">
        <p14:creationId xmlns:p14="http://schemas.microsoft.com/office/powerpoint/2010/main" val="11629638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Lọc gói </a:t>
            </a:r>
            <a:r xmlns:a="http://schemas.openxmlformats.org/drawingml/2006/main">
              <a:rPr lang="vi" sz="2000" b="0" dirty="0" smtClean="0">
                <a:latin typeface="Times New Roman" panose="02020603050405020304" pitchFamily="18" charset="0"/>
                <a:ea typeface="ＭＳ Ｐゴシック" charset="0"/>
              </a:rPr>
              <a:t>trạng thái (1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1184909"/>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b="1" dirty="0">
                <a:solidFill>
                  <a:srgbClr val="000000"/>
                </a:solidFill>
                <a:latin typeface="+mn-lt"/>
                <a:ea typeface="ＭＳ Ｐゴシック" charset="0"/>
              </a:rPr>
              <a:t>bộ lọc gói không trạng thái: </a:t>
            </a:r>
            <a:r xmlns:a="http://schemas.openxmlformats.org/drawingml/2006/main">
              <a:rPr lang="vi" sz="2000" dirty="0">
                <a:solidFill>
                  <a:srgbClr val="000000"/>
                </a:solidFill>
                <a:latin typeface="+mn-lt"/>
                <a:ea typeface="ＭＳ Ｐゴシック" charset="0"/>
              </a:rPr>
              <a:t>công cụ nặng tay</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mn-lt"/>
                <a:ea typeface="ＭＳ Ｐゴシック" charset="0"/>
              </a:rPr>
              <a:t>thừa nhận các gói </a:t>
            </a:r>
            <a:r xmlns:a="http://schemas.openxmlformats.org/drawingml/2006/main">
              <a:rPr lang="vi" sz="2000" dirty="0" smtClean="0">
                <a:solidFill>
                  <a:srgbClr val="000000"/>
                </a:solidFill>
                <a:latin typeface="+mn-lt"/>
                <a:ea typeface="ＭＳ Ｐゴシック" charset="0"/>
              </a:rPr>
              <a:t>" </a:t>
            </a:r>
            <a:r xmlns:a="http://schemas.openxmlformats.org/drawingml/2006/main">
              <a:rPr lang="vi" altLang="ja-JP" sz="2000" dirty="0" smtClean="0">
                <a:solidFill>
                  <a:srgbClr val="000000"/>
                </a:solidFill>
                <a:latin typeface="+mn-lt"/>
                <a:ea typeface="ＭＳ Ｐゴシック" charset="0"/>
              </a:rPr>
              <a:t>vô </a:t>
            </a:r>
            <a:r xmlns:a="http://schemas.openxmlformats.org/drawingml/2006/main">
              <a:rPr lang="vi" altLang="ja-JP" sz="2000" dirty="0">
                <a:solidFill>
                  <a:srgbClr val="000000"/>
                </a:solidFill>
                <a:latin typeface="+mn-lt"/>
                <a:ea typeface="ＭＳ Ｐゴシック" charset="0"/>
              </a:rPr>
              <a:t>nghĩa </a:t>
            </a:r>
            <a:r xmlns:a="http://schemas.openxmlformats.org/drawingml/2006/main">
              <a:rPr lang="vi" altLang="ja-JP" sz="2000" dirty="0" smtClean="0">
                <a:solidFill>
                  <a:srgbClr val="000000"/>
                </a:solidFill>
                <a:latin typeface="+mn-lt"/>
                <a:ea typeface="ＭＳ Ｐゴシック" charset="0"/>
              </a:rPr>
              <a:t>", </a:t>
            </a:r>
            <a:r xmlns:a="http://schemas.openxmlformats.org/drawingml/2006/main">
              <a:rPr lang="vi" altLang="ja-JP" sz="2000" dirty="0">
                <a:solidFill>
                  <a:srgbClr val="000000"/>
                </a:solidFill>
                <a:latin typeface="+mn-lt"/>
                <a:ea typeface="ＭＳ Ｐゴシック" charset="0"/>
              </a:rPr>
              <a:t>ví dụ: cổng đích = 80, </a:t>
            </a:r>
            <a:r xmlns:a="http://schemas.openxmlformats.org/drawingml/2006/main">
              <a:rPr lang="vi" altLang="ja-JP" sz="2000" dirty="0" smtClean="0">
                <a:solidFill>
                  <a:srgbClr val="000000"/>
                </a:solidFill>
                <a:latin typeface="+mn-lt"/>
                <a:ea typeface="ＭＳ Ｐゴシック" charset="0"/>
              </a:rPr>
              <a:t>A</a:t>
            </a:r>
            <a:r xmlns:a="http://schemas.openxmlformats.org/drawingml/2006/main">
              <a:rPr lang="vi" altLang="ja-JP" sz="100" dirty="0" smtClean="0">
                <a:solidFill>
                  <a:srgbClr val="000000"/>
                </a:solidFill>
                <a:latin typeface="+mn-lt"/>
                <a:ea typeface="ＭＳ Ｐゴシック" charset="0"/>
              </a:rPr>
              <a:t> </a:t>
            </a:r>
            <a:r xmlns:a="http://schemas.openxmlformats.org/drawingml/2006/main">
              <a:rPr lang="vi" altLang="ja-JP" sz="2000" dirty="0" smtClean="0">
                <a:solidFill>
                  <a:srgbClr val="000000"/>
                </a:solidFill>
                <a:latin typeface="+mn-lt"/>
                <a:ea typeface="ＭＳ Ｐゴシック" charset="0"/>
              </a:rPr>
              <a:t>C</a:t>
            </a:r>
            <a:r xmlns:a="http://schemas.openxmlformats.org/drawingml/2006/main">
              <a:rPr lang="vi" altLang="ja-JP" sz="100" dirty="0" smtClean="0">
                <a:solidFill>
                  <a:srgbClr val="000000"/>
                </a:solidFill>
                <a:latin typeface="+mn-lt"/>
                <a:ea typeface="ＭＳ Ｐゴシック" charset="0"/>
              </a:rPr>
              <a:t> </a:t>
            </a:r>
            <a:r xmlns:a="http://schemas.openxmlformats.org/drawingml/2006/main">
              <a:rPr lang="vi" altLang="ja-JP" sz="2000" dirty="0" smtClean="0">
                <a:solidFill>
                  <a:srgbClr val="000000"/>
                </a:solidFill>
                <a:latin typeface="+mn-lt"/>
                <a:ea typeface="ＭＳ Ｐゴシック" charset="0"/>
              </a:rPr>
              <a:t>K bit </a:t>
            </a:r>
            <a:r xmlns:a="http://schemas.openxmlformats.org/drawingml/2006/main">
              <a:rPr lang="vi" altLang="ja-JP" sz="2000" dirty="0">
                <a:solidFill>
                  <a:srgbClr val="000000"/>
                </a:solidFill>
                <a:latin typeface="+mn-lt"/>
                <a:ea typeface="ＭＳ Ｐゴシック" charset="0"/>
              </a:rPr>
              <a:t>set dù ko </a:t>
            </a:r>
            <a:r xmlns:a="http://schemas.openxmlformats.org/drawingml/2006/main">
              <a:rPr lang="vi" altLang="ja-JP" sz="2000" dirty="0" smtClean="0">
                <a:solidFill>
                  <a:srgbClr val="000000"/>
                </a:solidFill>
                <a:latin typeface="+mn-lt"/>
                <a:ea typeface="ＭＳ Ｐゴシック" charset="0"/>
              </a:rPr>
              <a:t>T</a:t>
            </a:r>
            <a:r xmlns:a="http://schemas.openxmlformats.org/drawingml/2006/main">
              <a:rPr lang="vi" altLang="ja-JP" sz="100" dirty="0" smtClean="0">
                <a:solidFill>
                  <a:srgbClr val="000000"/>
                </a:solidFill>
                <a:latin typeface="+mn-lt"/>
                <a:ea typeface="ＭＳ Ｐゴシック" charset="0"/>
              </a:rPr>
              <a:t> </a:t>
            </a:r>
            <a:r xmlns:a="http://schemas.openxmlformats.org/drawingml/2006/main">
              <a:rPr lang="vi" altLang="ja-JP" sz="2000" dirty="0" smtClean="0">
                <a:solidFill>
                  <a:srgbClr val="000000"/>
                </a:solidFill>
                <a:latin typeface="+mn-lt"/>
                <a:ea typeface="ＭＳ Ｐゴシック" charset="0"/>
              </a:rPr>
              <a:t>C</a:t>
            </a:r>
            <a:r xmlns:a="http://schemas.openxmlformats.org/drawingml/2006/main">
              <a:rPr lang="vi" altLang="ja-JP" sz="100" dirty="0" smtClean="0">
                <a:solidFill>
                  <a:srgbClr val="000000"/>
                </a:solidFill>
                <a:latin typeface="+mn-lt"/>
                <a:ea typeface="ＭＳ Ｐゴシック" charset="0"/>
              </a:rPr>
              <a:t> </a:t>
            </a:r>
            <a:r xmlns:a="http://schemas.openxmlformats.org/drawingml/2006/main">
              <a:rPr lang="vi" altLang="ja-JP" sz="2000" dirty="0" smtClean="0">
                <a:solidFill>
                  <a:srgbClr val="000000"/>
                </a:solidFill>
                <a:latin typeface="+mn-lt"/>
                <a:ea typeface="ＭＳ Ｐゴシック" charset="0"/>
              </a:rPr>
              <a:t>Kết nối P </a:t>
            </a:r>
            <a:r xmlns:a="http://schemas.openxmlformats.org/drawingml/2006/main">
              <a:rPr lang="vi" altLang="ja-JP" sz="2000" dirty="0">
                <a:solidFill>
                  <a:srgbClr val="000000"/>
                </a:solidFill>
                <a:latin typeface="+mn-lt"/>
                <a:ea typeface="ＭＳ Ｐゴシック" charset="0"/>
              </a:rPr>
              <a:t>được thiết lập </a:t>
            </a:r>
            <a:r xmlns:a="http://schemas.openxmlformats.org/drawingml/2006/main">
              <a:rPr lang="vi" altLang="ja-JP" sz="2000" dirty="0" smtClean="0">
                <a:solidFill>
                  <a:srgbClr val="000000"/>
                </a:solidFill>
                <a:latin typeface="+mn-lt"/>
                <a:ea typeface="ＭＳ Ｐゴシック" charset="0"/>
              </a:rPr>
              <a:t>:</a:t>
            </a:r>
            <a:endParaRPr xmlns:a="http://schemas.openxmlformats.org/drawingml/2006/main" lang="en-US" sz="2000" dirty="0">
              <a:solidFill>
                <a:srgbClr val="000000"/>
              </a:solidFill>
              <a:latin typeface="+mn-lt"/>
              <a:ea typeface="ＭＳ Ｐゴシック"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29788101"/>
              </p:ext>
            </p:extLst>
          </p:nvPr>
        </p:nvGraphicFramePr>
        <p:xfrm>
          <a:off x="712921" y="3104307"/>
          <a:ext cx="7780150" cy="1253812"/>
        </p:xfrm>
        <a:graphic>
          <a:graphicData uri="http://schemas.openxmlformats.org/drawingml/2006/table">
            <a:tbl>
              <a:tblPr firstRow="1" bandRow="1">
                <a:tableStyleId>{2D5ABB26-0587-4C30-8999-92F81FD0307C}</a:tableStyleId>
              </a:tblPr>
              <a:tblGrid>
                <a:gridCol w="1111450">
                  <a:extLst>
                    <a:ext uri="{9D8B030D-6E8A-4147-A177-3AD203B41FA5}">
                      <a16:colId xmlns:a16="http://schemas.microsoft.com/office/drawing/2014/main" val="402933649"/>
                    </a:ext>
                  </a:extLst>
                </a:gridCol>
                <a:gridCol w="1111450">
                  <a:extLst>
                    <a:ext uri="{9D8B030D-6E8A-4147-A177-3AD203B41FA5}">
                      <a16:colId xmlns:a16="http://schemas.microsoft.com/office/drawing/2014/main" val="2138751333"/>
                    </a:ext>
                  </a:extLst>
                </a:gridCol>
                <a:gridCol w="1111450">
                  <a:extLst>
                    <a:ext uri="{9D8B030D-6E8A-4147-A177-3AD203B41FA5}">
                      <a16:colId xmlns:a16="http://schemas.microsoft.com/office/drawing/2014/main" val="1033085598"/>
                    </a:ext>
                  </a:extLst>
                </a:gridCol>
                <a:gridCol w="1111450">
                  <a:extLst>
                    <a:ext uri="{9D8B030D-6E8A-4147-A177-3AD203B41FA5}">
                      <a16:colId xmlns:a16="http://schemas.microsoft.com/office/drawing/2014/main" val="320109963"/>
                    </a:ext>
                  </a:extLst>
                </a:gridCol>
                <a:gridCol w="1111450">
                  <a:extLst>
                    <a:ext uri="{9D8B030D-6E8A-4147-A177-3AD203B41FA5}">
                      <a16:colId xmlns:a16="http://schemas.microsoft.com/office/drawing/2014/main" val="166209259"/>
                    </a:ext>
                  </a:extLst>
                </a:gridCol>
                <a:gridCol w="1111450">
                  <a:extLst>
                    <a:ext uri="{9D8B030D-6E8A-4147-A177-3AD203B41FA5}">
                      <a16:colId xmlns:a16="http://schemas.microsoft.com/office/drawing/2014/main" val="2066049528"/>
                    </a:ext>
                  </a:extLst>
                </a:gridCol>
                <a:gridCol w="1111450">
                  <a:extLst>
                    <a:ext uri="{9D8B030D-6E8A-4147-A177-3AD203B41FA5}">
                      <a16:colId xmlns:a16="http://schemas.microsoft.com/office/drawing/2014/main" val="2746969748"/>
                    </a:ext>
                  </a:extLst>
                </a:gridCol>
              </a:tblGrid>
              <a:tr h="370840">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hoạt động</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nguồn</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Địa chỉ</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định mệnh</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Địa chỉ</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giao thức</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nguồn</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Hải cảng</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định mệnh</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Hải cảng</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lá cờ</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1" i="0" u="none" strike="noStrike" cap="none" normalizeH="0" baseline="0" dirty="0" smtClean="0">
                          <a:ln>
                            <a:noFill/>
                          </a:ln>
                          <a:solidFill>
                            <a:schemeClr val="tx1"/>
                          </a:solidFill>
                          <a:effectLst/>
                          <a:latin typeface="+mn-lt"/>
                          <a:cs typeface="Arial"/>
                        </a:rPr>
                        <a:t>chút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980303"/>
                  </a:ext>
                </a:extLst>
              </a:tr>
              <a:tr h="370840">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cho phép</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6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600" b="0" i="0" u="none" strike="noStrike" cap="none" normalizeH="0" baseline="0" dirty="0" smtClean="0">
                          <a:ln>
                            <a:noFill/>
                          </a:ln>
                          <a:solidFill>
                            <a:schemeClr val="tx1"/>
                          </a:solidFill>
                          <a:effectLst/>
                          <a:latin typeface="+mn-lt"/>
                          <a:cs typeface="Arial"/>
                        </a:rPr>
                        <a:t>P</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80</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&gt; 1023</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600" b="0" i="0" u="none" strike="noStrike" cap="none" normalizeH="0" baseline="0" dirty="0" smtClean="0">
                          <a:ln>
                            <a:noFill/>
                          </a:ln>
                          <a:solidFill>
                            <a:schemeClr val="tx1"/>
                          </a:solidFill>
                          <a:effectLst/>
                          <a:latin typeface="+mn-lt"/>
                          <a:cs typeface="Arial"/>
                        </a:rPr>
                        <a:t>Một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6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600" b="0" i="0" u="none" strike="noStrike" cap="none" normalizeH="0" baseline="0" dirty="0" smtClean="0">
                          <a:ln>
                            <a:noFill/>
                          </a:ln>
                          <a:solidFill>
                            <a:schemeClr val="tx1"/>
                          </a:solidFill>
                          <a:effectLst/>
                          <a:latin typeface="+mn-lt"/>
                          <a:cs typeface="Arial"/>
                        </a:rPr>
                        <a:t>K</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4108313"/>
                  </a:ext>
                </a:extLst>
              </a:tr>
            </a:tbl>
          </a:graphicData>
        </a:graphic>
      </p:graphicFrame>
      <p:sp>
        <p:nvSpPr>
          <p:cNvPr id="4" name="Content Placeholder 3"/>
          <p:cNvSpPr>
            <a:spLocks noGrp="1"/>
          </p:cNvSpPr>
          <p:nvPr>
            <p:ph type="body" idx="2"/>
          </p:nvPr>
        </p:nvSpPr>
        <p:spPr>
          <a:xfrm>
            <a:off x="457200" y="4659819"/>
            <a:ext cx="8229600" cy="1569630"/>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b="1" kern="1200" dirty="0">
                <a:solidFill>
                  <a:srgbClr val="000000"/>
                </a:solidFill>
                <a:latin typeface="+mn-lt"/>
                <a:ea typeface="ＭＳ Ｐゴシック" charset="0"/>
                <a:cs typeface="Gill Sans MT" charset="0"/>
              </a:rPr>
              <a:t>bộ lọc gói trạng thái: </a:t>
            </a:r>
            <a:r xmlns:a="http://schemas.openxmlformats.org/drawingml/2006/main">
              <a:rPr lang="vi" sz="2000" kern="1200" dirty="0">
                <a:solidFill>
                  <a:srgbClr val="000000"/>
                </a:solidFill>
                <a:latin typeface="+mn-lt"/>
                <a:ea typeface="ＭＳ Ｐゴシック" charset="0"/>
                <a:cs typeface="Gill Sans MT" charset="0"/>
              </a:rPr>
              <a:t>theo dõi trạng thái của mọi </a:t>
            </a:r>
            <a:r xmlns:a="http://schemas.openxmlformats.org/drawingml/2006/main">
              <a:rPr lang="vi" sz="2000" kern="1200" dirty="0" smtClean="0">
                <a:solidFill>
                  <a:srgbClr val="000000"/>
                </a:solidFill>
                <a:latin typeface="+mn-lt"/>
                <a:ea typeface="ＭＳ Ｐゴシック" charset="0"/>
                <a:cs typeface="Gill Sans MT" charset="0"/>
              </a:rPr>
              <a:t>T</a:t>
            </a:r>
            <a:r xmlns:a="http://schemas.openxmlformats.org/drawingml/2006/main">
              <a:rPr lang="vi" sz="100" kern="1200" dirty="0" smtClean="0">
                <a:solidFill>
                  <a:srgbClr val="000000"/>
                </a:solidFill>
                <a:latin typeface="+mn-lt"/>
                <a:ea typeface="ＭＳ Ｐゴシック" charset="0"/>
                <a:cs typeface="Gill Sans MT" charset="0"/>
              </a:rPr>
              <a:t> </a:t>
            </a:r>
            <a:r xmlns:a="http://schemas.openxmlformats.org/drawingml/2006/main">
              <a:rPr lang="vi" sz="2000" kern="1200" dirty="0" smtClean="0">
                <a:solidFill>
                  <a:srgbClr val="000000"/>
                </a:solidFill>
                <a:latin typeface="+mn-lt"/>
                <a:ea typeface="ＭＳ Ｐゴシック" charset="0"/>
                <a:cs typeface="Gill Sans MT" charset="0"/>
              </a:rPr>
              <a:t>C</a:t>
            </a:r>
            <a:r xmlns:a="http://schemas.openxmlformats.org/drawingml/2006/main">
              <a:rPr lang="vi" sz="100" kern="1200" dirty="0" smtClean="0">
                <a:solidFill>
                  <a:srgbClr val="000000"/>
                </a:solidFill>
                <a:latin typeface="+mn-lt"/>
                <a:ea typeface="ＭＳ Ｐゴシック" charset="0"/>
                <a:cs typeface="Gill Sans MT" charset="0"/>
              </a:rPr>
              <a:t> </a:t>
            </a:r>
            <a:r xmlns:a="http://schemas.openxmlformats.org/drawingml/2006/main">
              <a:rPr lang="vi" sz="2000" kern="1200" dirty="0" smtClean="0">
                <a:solidFill>
                  <a:srgbClr val="000000"/>
                </a:solidFill>
                <a:latin typeface="+mn-lt"/>
                <a:ea typeface="ＭＳ Ｐゴシック" charset="0"/>
                <a:cs typeface="Gill Sans MT" charset="0"/>
              </a:rPr>
              <a:t>kết nối P</a:t>
            </a:r>
            <a:endParaRPr xmlns:a="http://schemas.openxmlformats.org/drawingml/2006/main" lang="en-US" sz="2000" kern="1200" dirty="0">
              <a:solidFill>
                <a:srgbClr val="000000"/>
              </a:solidFill>
              <a:latin typeface="+mn-lt"/>
              <a:ea typeface="ＭＳ Ｐゴシック" charset="0"/>
              <a:cs typeface="Gill Sans MT"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mn-lt"/>
                <a:ea typeface="ＭＳ Ｐゴシック" charset="0"/>
                <a:cs typeface="Gill Sans MT" charset="0"/>
              </a:rPr>
              <a:t>theo dõi thiết lập kết nối </a:t>
            </a:r>
            <a:r xmlns:a="http://schemas.openxmlformats.org/drawingml/2006/main">
              <a:rPr lang="vi" sz="2000" kern="1200" dirty="0" smtClean="0">
                <a:solidFill>
                  <a:srgbClr val="000000"/>
                </a:solidFill>
                <a:latin typeface="+mn-lt"/>
                <a:ea typeface="ＭＳ Ｐゴシック" charset="0"/>
                <a:cs typeface="Gill Sans MT" charset="0"/>
              </a:rPr>
              <a:t>(S</a:t>
            </a:r>
            <a:r xmlns:a="http://schemas.openxmlformats.org/drawingml/2006/main">
              <a:rPr lang="vi" sz="100" kern="1200" dirty="0" smtClean="0">
                <a:solidFill>
                  <a:srgbClr val="000000"/>
                </a:solidFill>
                <a:latin typeface="+mn-lt"/>
                <a:ea typeface="ＭＳ Ｐゴシック" charset="0"/>
                <a:cs typeface="Gill Sans MT" charset="0"/>
              </a:rPr>
              <a:t> </a:t>
            </a:r>
            <a:r xmlns:a="http://schemas.openxmlformats.org/drawingml/2006/main">
              <a:rPr lang="vi" sz="2000" kern="1200" dirty="0" smtClean="0">
                <a:solidFill>
                  <a:srgbClr val="000000"/>
                </a:solidFill>
                <a:latin typeface="+mn-lt"/>
                <a:ea typeface="ＭＳ Ｐゴシック" charset="0"/>
                <a:cs typeface="Gill Sans MT" charset="0"/>
              </a:rPr>
              <a:t>Y</a:t>
            </a:r>
            <a:r xmlns:a="http://schemas.openxmlformats.org/drawingml/2006/main">
              <a:rPr lang="vi" sz="100" kern="1200" dirty="0" smtClean="0">
                <a:solidFill>
                  <a:srgbClr val="000000"/>
                </a:solidFill>
                <a:latin typeface="+mn-lt"/>
                <a:ea typeface="ＭＳ Ｐゴシック" charset="0"/>
                <a:cs typeface="Gill Sans MT" charset="0"/>
              </a:rPr>
              <a:t> </a:t>
            </a:r>
            <a:r xmlns:a="http://schemas.openxmlformats.org/drawingml/2006/main">
              <a:rPr lang="vi" sz="2000" kern="1200" dirty="0" smtClean="0">
                <a:solidFill>
                  <a:srgbClr val="000000"/>
                </a:solidFill>
                <a:latin typeface="+mn-lt"/>
                <a:ea typeface="ＭＳ Ｐゴシック" charset="0"/>
                <a:cs typeface="Gill Sans MT" charset="0"/>
              </a:rPr>
              <a:t>N), </a:t>
            </a:r>
            <a:r xmlns:a="http://schemas.openxmlformats.org/drawingml/2006/main">
              <a:rPr lang="vi" sz="2000" kern="1200" dirty="0">
                <a:solidFill>
                  <a:srgbClr val="000000"/>
                </a:solidFill>
                <a:latin typeface="+mn-lt"/>
                <a:ea typeface="ＭＳ Ｐゴシック" charset="0"/>
                <a:cs typeface="Gill Sans MT" charset="0"/>
              </a:rPr>
              <a:t>giọt nước mắt </a:t>
            </a:r>
            <a:r xmlns:a="http://schemas.openxmlformats.org/drawingml/2006/main">
              <a:rPr lang="vi" sz="2000" kern="1200" dirty="0" smtClean="0">
                <a:solidFill>
                  <a:srgbClr val="000000"/>
                </a:solidFill>
                <a:latin typeface="+mn-lt"/>
                <a:ea typeface="ＭＳ Ｐゴシック" charset="0"/>
                <a:cs typeface="Gill Sans MT" charset="0"/>
              </a:rPr>
              <a:t>(F</a:t>
            </a:r>
            <a:r xmlns:a="http://schemas.openxmlformats.org/drawingml/2006/main">
              <a:rPr lang="vi" sz="100" kern="1200" dirty="0" smtClean="0">
                <a:solidFill>
                  <a:srgbClr val="000000"/>
                </a:solidFill>
                <a:latin typeface="+mn-lt"/>
                <a:ea typeface="ＭＳ Ｐゴシック" charset="0"/>
                <a:cs typeface="Gill Sans MT" charset="0"/>
              </a:rPr>
              <a:t> </a:t>
            </a:r>
            <a:r xmlns:a="http://schemas.openxmlformats.org/drawingml/2006/main">
              <a:rPr lang="vi" sz="2000" kern="1200" dirty="0" smtClean="0">
                <a:solidFill>
                  <a:srgbClr val="000000"/>
                </a:solidFill>
                <a:latin typeface="+mn-lt"/>
                <a:ea typeface="ＭＳ Ｐゴシック" charset="0"/>
                <a:cs typeface="Gill Sans MT" charset="0"/>
              </a:rPr>
              <a:t>Tôi</a:t>
            </a:r>
            <a:r xmlns:a="http://schemas.openxmlformats.org/drawingml/2006/main">
              <a:rPr lang="vi" sz="100" kern="1200" dirty="0" smtClean="0">
                <a:solidFill>
                  <a:srgbClr val="000000"/>
                </a:solidFill>
                <a:latin typeface="+mn-lt"/>
                <a:ea typeface="ＭＳ Ｐゴシック" charset="0"/>
                <a:cs typeface="Gill Sans MT" charset="0"/>
              </a:rPr>
              <a:t> </a:t>
            </a:r>
            <a:r xmlns:a="http://schemas.openxmlformats.org/drawingml/2006/main">
              <a:rPr lang="vi" sz="2000" kern="1200" dirty="0" smtClean="0">
                <a:solidFill>
                  <a:srgbClr val="000000"/>
                </a:solidFill>
                <a:latin typeface="+mn-lt"/>
                <a:ea typeface="ＭＳ Ｐゴシック" charset="0"/>
                <a:cs typeface="Gill Sans MT" charset="0"/>
              </a:rPr>
              <a:t>N): </a:t>
            </a:r>
            <a:r xmlns:a="http://schemas.openxmlformats.org/drawingml/2006/main">
              <a:rPr lang="vi" sz="2000" kern="1200" dirty="0">
                <a:solidFill>
                  <a:srgbClr val="000000"/>
                </a:solidFill>
                <a:latin typeface="+mn-lt"/>
                <a:ea typeface="ＭＳ Ｐゴシック" charset="0"/>
                <a:cs typeface="Gill Sans MT" charset="0"/>
              </a:rPr>
              <a:t>xác định xem các gói đến, đi có </a:t>
            </a:r>
            <a:r xmlns:a="http://schemas.openxmlformats.org/drawingml/2006/main">
              <a:rPr lang="vi" sz="2000" kern="1200" dirty="0" smtClean="0">
                <a:solidFill>
                  <a:srgbClr val="000000"/>
                </a:solidFill>
                <a:latin typeface="+mn-lt"/>
                <a:ea typeface="ＭＳ Ｐゴシック" charset="0"/>
                <a:cs typeface="Gill Sans MT" charset="0"/>
              </a:rPr>
              <a:t>“ </a:t>
            </a:r>
            <a:r xmlns:a="http://schemas.openxmlformats.org/drawingml/2006/main">
              <a:rPr lang="vi" altLang="ja-JP" sz="2000" kern="1200" dirty="0" smtClean="0">
                <a:solidFill>
                  <a:srgbClr val="000000"/>
                </a:solidFill>
                <a:latin typeface="+mn-lt"/>
                <a:ea typeface="ＭＳ Ｐゴシック" charset="0"/>
                <a:cs typeface="Gill Sans MT" charset="0"/>
              </a:rPr>
              <a:t>hợp lý” hay không</a:t>
            </a:r>
            <a:endParaRPr xmlns:a="http://schemas.openxmlformats.org/drawingml/2006/main" lang="en-US" altLang="ja-JP" sz="2000" kern="1200" dirty="0">
              <a:solidFill>
                <a:srgbClr val="000000"/>
              </a:solidFill>
              <a:latin typeface="+mn-lt"/>
              <a:ea typeface="ＭＳ Ｐゴシック" charset="0"/>
              <a:cs typeface="Gill Sans MT"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mn-lt"/>
                <a:ea typeface="ＭＳ Ｐゴシック" charset="0"/>
                <a:cs typeface="Gill Sans MT" charset="0"/>
              </a:rPr>
              <a:t>hết thời gian kết nối không hoạt động tại tường lửa: không còn thừa nhận các </a:t>
            </a:r>
            <a:r xmlns:a="http://schemas.openxmlformats.org/drawingml/2006/main">
              <a:rPr lang="vi" sz="2000" kern="1200" dirty="0" smtClean="0">
                <a:solidFill>
                  <a:srgbClr val="000000"/>
                </a:solidFill>
                <a:latin typeface="+mn-lt"/>
                <a:ea typeface="ＭＳ Ｐゴシック" charset="0"/>
                <a:cs typeface="Gill Sans MT" charset="0"/>
              </a:rPr>
              <a:t>gói</a:t>
            </a:r>
            <a:endParaRPr xmlns:a="http://schemas.openxmlformats.org/drawingml/2006/main" lang="en-US" sz="2000" kern="1200" dirty="0">
              <a:solidFill>
                <a:srgbClr val="000000"/>
              </a:solidFill>
              <a:latin typeface="+mn-lt"/>
              <a:ea typeface="ＭＳ Ｐゴシック" charset="0"/>
              <a:cs typeface="Gill Sans MT" charset="0"/>
            </a:endParaRPr>
          </a:p>
        </p:txBody>
      </p:sp>
    </p:spTree>
    <p:extLst>
      <p:ext uri="{BB962C8B-B14F-4D97-AF65-F5344CB8AC3E}">
        <p14:creationId xmlns:p14="http://schemas.microsoft.com/office/powerpoint/2010/main" val="4040062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Lọc gói </a:t>
            </a:r>
            <a:r xmlns:a="http://schemas.openxmlformats.org/drawingml/2006/main">
              <a:rPr lang="vi" sz="2000" b="0" dirty="0">
                <a:latin typeface="Times New Roman" panose="02020603050405020304" pitchFamily="18" charset="0"/>
                <a:ea typeface="ＭＳ Ｐゴシック" charset="0"/>
              </a:rPr>
              <a:t>trạng thái (2 trên 2)</a:t>
            </a:r>
            <a:endParaRPr xmlns:a="http://schemas.openxmlformats.org/drawingml/2006/main" lang="en-US" dirty="0"/>
          </a:p>
        </p:txBody>
      </p:sp>
      <p:sp>
        <p:nvSpPr>
          <p:cNvPr id="3" name="Text Placeholder 2"/>
          <p:cNvSpPr>
            <a:spLocks noGrp="1"/>
          </p:cNvSpPr>
          <p:nvPr>
            <p:ph type="body" idx="1"/>
          </p:nvPr>
        </p:nvSpPr>
        <p:spPr>
          <a:xfrm>
            <a:off x="457200" y="1497692"/>
            <a:ext cx="8229600" cy="652486"/>
          </a:xfrm>
        </p:spPr>
        <p:txBody>
          <a:bodyPr/>
          <a:lstStyle/>
          <a:p>
            <a:pPr xmlns:a="http://schemas.openxmlformats.org/drawingml/2006/main" marL="0" lvl="0" indent="0">
              <a:buNone/>
            </a:pPr>
            <a:r xmlns:a="http://schemas.openxmlformats.org/drawingml/2006/main">
              <a:rPr lang="vi" sz="1800" kern="1200" dirty="0">
                <a:solidFill>
                  <a:srgbClr val="000000"/>
                </a:solidFill>
                <a:latin typeface="Arial (Body)"/>
                <a:ea typeface="ＭＳ Ｐゴシック" charset="0"/>
                <a:cs typeface="Gill Sans MT" charset="0"/>
              </a:rPr>
              <a:t>Một</a:t>
            </a:r>
            <a:r xmlns:a="http://schemas.openxmlformats.org/drawingml/2006/main">
              <a:rPr lang="vi" sz="100" kern="1200" dirty="0">
                <a:solidFill>
                  <a:srgbClr val="000000"/>
                </a:solidFill>
                <a:latin typeface="Arial (Body)"/>
                <a:ea typeface="ＭＳ Ｐゴシック" charset="0"/>
                <a:cs typeface="Gill Sans MT" charset="0"/>
              </a:rPr>
              <a:t> </a:t>
            </a:r>
            <a:r xmlns:a="http://schemas.openxmlformats.org/drawingml/2006/main">
              <a:rPr lang="vi" sz="1800" kern="1200" dirty="0">
                <a:solidFill>
                  <a:srgbClr val="000000"/>
                </a:solidFill>
                <a:latin typeface="Arial (Body)"/>
                <a:ea typeface="ＭＳ Ｐゴシック" charset="0"/>
                <a:cs typeface="Gill Sans MT" charset="0"/>
              </a:rPr>
              <a:t>C</a:t>
            </a:r>
            <a:r xmlns:a="http://schemas.openxmlformats.org/drawingml/2006/main">
              <a:rPr lang="vi" sz="100" kern="1200" dirty="0">
                <a:solidFill>
                  <a:srgbClr val="000000"/>
                </a:solidFill>
                <a:latin typeface="Arial (Body)"/>
                <a:ea typeface="ＭＳ Ｐゴシック" charset="0"/>
                <a:cs typeface="Gill Sans MT" charset="0"/>
              </a:rPr>
              <a:t> </a:t>
            </a:r>
            <a:r xmlns:a="http://schemas.openxmlformats.org/drawingml/2006/main">
              <a:rPr lang="vi" sz="1800" kern="1200" dirty="0">
                <a:solidFill>
                  <a:srgbClr val="000000"/>
                </a:solidFill>
                <a:latin typeface="Arial (Body)"/>
                <a:ea typeface="ＭＳ Ｐゴシック" charset="0"/>
                <a:cs typeface="Gill Sans MT" charset="0"/>
              </a:rPr>
              <a:t>L được tăng cường để cho biết cần kiểm tra bảng trạng thái kết nối trước khi chấp nhận </a:t>
            </a:r>
            <a:r xmlns:a="http://schemas.openxmlformats.org/drawingml/2006/main">
              <a:rPr lang="vi" sz="1800" kern="1200" dirty="0" smtClean="0">
                <a:solidFill>
                  <a:srgbClr val="000000"/>
                </a:solidFill>
                <a:latin typeface="Arial (Body)"/>
                <a:ea typeface="ＭＳ Ｐゴシック" charset="0"/>
                <a:cs typeface="Gill Sans MT" charset="0"/>
              </a:rPr>
              <a:t>gói</a:t>
            </a:r>
            <a:endParaRPr xmlns:a="http://schemas.openxmlformats.org/drawingml/2006/main" lang="en-US" sz="1800" kern="1200" dirty="0">
              <a:solidFill>
                <a:srgbClr val="000000"/>
              </a:solidFill>
              <a:latin typeface="Arial (Body)"/>
              <a:ea typeface="ＭＳ Ｐゴシック" charset="0"/>
              <a:cs typeface="Gill Sans M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628824564"/>
              </p:ext>
            </p:extLst>
          </p:nvPr>
        </p:nvGraphicFramePr>
        <p:xfrm>
          <a:off x="835737" y="2316209"/>
          <a:ext cx="7377534" cy="3881131"/>
        </p:xfrm>
        <a:graphic>
          <a:graphicData uri="http://schemas.openxmlformats.org/drawingml/2006/table">
            <a:tbl>
              <a:tblPr firstRow="1" bandRow="1">
                <a:tableStyleId>{2D5ABB26-0587-4C30-8999-92F81FD0307C}</a:tableStyleId>
              </a:tblPr>
              <a:tblGrid>
                <a:gridCol w="713663">
                  <a:extLst>
                    <a:ext uri="{9D8B030D-6E8A-4147-A177-3AD203B41FA5}">
                      <a16:colId xmlns:a16="http://schemas.microsoft.com/office/drawing/2014/main" val="3073741876"/>
                    </a:ext>
                  </a:extLst>
                </a:gridCol>
                <a:gridCol w="1015537">
                  <a:extLst>
                    <a:ext uri="{9D8B030D-6E8A-4147-A177-3AD203B41FA5}">
                      <a16:colId xmlns:a16="http://schemas.microsoft.com/office/drawing/2014/main" val="412143523"/>
                    </a:ext>
                  </a:extLst>
                </a:gridCol>
                <a:gridCol w="1096838">
                  <a:extLst>
                    <a:ext uri="{9D8B030D-6E8A-4147-A177-3AD203B41FA5}">
                      <a16:colId xmlns:a16="http://schemas.microsoft.com/office/drawing/2014/main" val="121937566"/>
                    </a:ext>
                  </a:extLst>
                </a:gridCol>
                <a:gridCol w="828463">
                  <a:extLst>
                    <a:ext uri="{9D8B030D-6E8A-4147-A177-3AD203B41FA5}">
                      <a16:colId xmlns:a16="http://schemas.microsoft.com/office/drawing/2014/main" val="2112467104"/>
                    </a:ext>
                  </a:extLst>
                </a:gridCol>
                <a:gridCol w="865533">
                  <a:extLst>
                    <a:ext uri="{9D8B030D-6E8A-4147-A177-3AD203B41FA5}">
                      <a16:colId xmlns:a16="http://schemas.microsoft.com/office/drawing/2014/main" val="2408606872"/>
                    </a:ext>
                  </a:extLst>
                </a:gridCol>
                <a:gridCol w="718458">
                  <a:extLst>
                    <a:ext uri="{9D8B030D-6E8A-4147-A177-3AD203B41FA5}">
                      <a16:colId xmlns:a16="http://schemas.microsoft.com/office/drawing/2014/main" val="678763695"/>
                    </a:ext>
                  </a:extLst>
                </a:gridCol>
                <a:gridCol w="783771">
                  <a:extLst>
                    <a:ext uri="{9D8B030D-6E8A-4147-A177-3AD203B41FA5}">
                      <a16:colId xmlns:a16="http://schemas.microsoft.com/office/drawing/2014/main" val="3556720899"/>
                    </a:ext>
                  </a:extLst>
                </a:gridCol>
                <a:gridCol w="1355271">
                  <a:extLst>
                    <a:ext uri="{9D8B030D-6E8A-4147-A177-3AD203B41FA5}">
                      <a16:colId xmlns:a16="http://schemas.microsoft.com/office/drawing/2014/main" val="4188003577"/>
                    </a:ext>
                  </a:extLst>
                </a:gridCol>
              </a:tblGrid>
              <a:tr h="563469">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hoạt động</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nguồn</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Địa chỉ</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định mệnh</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Địa chỉ</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nguyên thủy</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nguồn</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Hải cảng</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định mệnh</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Hải cảng</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lá cờ</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chút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defRPr/>
                      </a:pPr>
                      <a:r xmlns:a="http://schemas.openxmlformats.org/drawingml/2006/main">
                        <a:rPr kumimoji="0" lang="vi" sz="1200" b="1" i="0" u="none" strike="noStrike" cap="none" normalizeH="0" baseline="0" dirty="0" smtClean="0">
                          <a:ln>
                            <a:noFill/>
                          </a:ln>
                          <a:solidFill>
                            <a:schemeClr val="tx1"/>
                          </a:solidFill>
                          <a:effectLst/>
                          <a:latin typeface="+mn-lt"/>
                          <a:cs typeface="Arial"/>
                        </a:rPr>
                        <a:t>kiểm tra conxion</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72592"/>
                  </a:ext>
                </a:extLst>
              </a:tr>
              <a:tr h="700210">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cho phép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80</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không tí nào</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Trống</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583651"/>
                  </a:ext>
                </a:extLst>
              </a:tr>
              <a:tr h="764275">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cho phép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80</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Một</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C</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X</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63371"/>
                  </a:ext>
                </a:extLst>
              </a:tr>
              <a:tr h="714127">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cho phép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bạn</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Đ.</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53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Trống</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673251"/>
                  </a:ext>
                </a:extLst>
              </a:tr>
              <a:tr h="742232">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cho phép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bên ngoài của</a:t>
                      </a:r>
                    </a:p>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bạn</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Đ.</a:t>
                      </a:r>
                      <a:r xmlns:a="http://schemas.openxmlformats.org/drawingml/2006/main">
                        <a:rPr kumimoji="0" lang="vi" sz="100" b="0" i="0" u="none" strike="noStrike" cap="none" normalizeH="0" baseline="0" dirty="0" smtClean="0">
                          <a:ln>
                            <a:noFill/>
                          </a:ln>
                          <a:solidFill>
                            <a:schemeClr val="tx1"/>
                          </a:solidFill>
                          <a:effectLst/>
                          <a:latin typeface="+mn-lt"/>
                          <a:cs typeface="Arial"/>
                        </a:rPr>
                        <a:t> </a:t>
                      </a:r>
                      <a:r xmlns:a="http://schemas.openxmlformats.org/drawingml/2006/main">
                        <a:rPr kumimoji="0" lang="vi"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53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1" i="0" u="none" strike="noStrike" cap="none" normalizeH="0" baseline="0" dirty="0" smtClean="0">
                          <a:ln>
                            <a:noFill/>
                          </a:ln>
                          <a:solidFill>
                            <a:schemeClr val="tx1"/>
                          </a:solidFill>
                          <a:effectLst/>
                          <a:latin typeface="+mn-lt"/>
                          <a:cs typeface="Arial"/>
                        </a:rPr>
                        <a:t>X</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354003"/>
                  </a:ext>
                </a:extLst>
              </a:tr>
              <a:tr h="396818">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phủ nhận</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tất cả các</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tất cả các</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tất cả các</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tất cả các</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tất cả các</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tx1"/>
                          </a:solidFill>
                          <a:effectLst/>
                          <a:latin typeface="+mn-lt"/>
                          <a:cs typeface="Arial"/>
                        </a:rPr>
                        <a:t>tất cả các</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xmlns:a="http://schemas.openxmlformats.org/drawingml/2006/main">
                        <a:rPr kumimoji="0" lang="vi" sz="1200" b="0" i="0" u="none" strike="noStrike" cap="none" normalizeH="0" baseline="0" dirty="0" smtClean="0">
                          <a:ln>
                            <a:noFill/>
                          </a:ln>
                          <a:solidFill>
                            <a:schemeClr val="bg1"/>
                          </a:solidFill>
                          <a:effectLst/>
                          <a:latin typeface="+mn-lt"/>
                          <a:cs typeface="Arial"/>
                        </a:rPr>
                        <a:t>Trống</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452564"/>
                  </a:ext>
                </a:extLst>
              </a:tr>
            </a:tbl>
          </a:graphicData>
        </a:graphic>
      </p:graphicFrame>
      <p:graphicFrame>
        <p:nvGraphicFramePr>
          <p:cNvPr id="5" name="Object 4" descr="Start fraction 222.22 over 16 end fraction."/>
          <p:cNvGraphicFramePr>
            <a:graphicFrameLocks noChangeAspect="1"/>
          </p:cNvGraphicFramePr>
          <p:nvPr>
            <p:extLst>
              <p:ext uri="{D42A27DB-BD31-4B8C-83A1-F6EECF244321}">
                <p14:modId xmlns:p14="http://schemas.microsoft.com/office/powerpoint/2010/main" val="1679507415"/>
              </p:ext>
            </p:extLst>
          </p:nvPr>
        </p:nvGraphicFramePr>
        <p:xfrm>
          <a:off x="1650175" y="3087554"/>
          <a:ext cx="571877" cy="422099"/>
        </p:xfrm>
        <a:graphic>
          <a:graphicData uri="http://schemas.openxmlformats.org/presentationml/2006/ole">
            <mc:AlternateContent xmlns:mc="http://schemas.openxmlformats.org/markup-compatibility/2006">
              <mc:Choice xmlns:v="urn:schemas-microsoft-com:vml" Requires="v">
                <p:oleObj spid="_x0000_s43090" name="Equation" r:id="rId3" imgW="533160" imgH="393480" progId="Equation.DSMT4">
                  <p:embed/>
                </p:oleObj>
              </mc:Choice>
              <mc:Fallback>
                <p:oleObj name="Equation" r:id="rId3" imgW="533160" imgH="393480" progId="Equation.DSMT4">
                  <p:embed/>
                  <p:pic>
                    <p:nvPicPr>
                      <p:cNvPr id="5" name="Object 4"/>
                      <p:cNvPicPr/>
                      <p:nvPr/>
                    </p:nvPicPr>
                    <p:blipFill>
                      <a:blip r:embed="rId4"/>
                      <a:stretch>
                        <a:fillRect/>
                      </a:stretch>
                    </p:blipFill>
                    <p:spPr>
                      <a:xfrm>
                        <a:off x="1650175" y="3087554"/>
                        <a:ext cx="571877" cy="422099"/>
                      </a:xfrm>
                      <a:prstGeom prst="rect">
                        <a:avLst/>
                      </a:prstGeom>
                    </p:spPr>
                  </p:pic>
                </p:oleObj>
              </mc:Fallback>
            </mc:AlternateContent>
          </a:graphicData>
        </a:graphic>
      </p:graphicFrame>
      <p:graphicFrame>
        <p:nvGraphicFramePr>
          <p:cNvPr id="6" name="Object 5" descr="Start fraction 222.22 over 16 end fraction."/>
          <p:cNvGraphicFramePr>
            <a:graphicFrameLocks noChangeAspect="1"/>
          </p:cNvGraphicFramePr>
          <p:nvPr>
            <p:extLst>
              <p:ext uri="{D42A27DB-BD31-4B8C-83A1-F6EECF244321}">
                <p14:modId xmlns:p14="http://schemas.microsoft.com/office/powerpoint/2010/main" val="1151544521"/>
              </p:ext>
            </p:extLst>
          </p:nvPr>
        </p:nvGraphicFramePr>
        <p:xfrm>
          <a:off x="1696258" y="3881380"/>
          <a:ext cx="549562" cy="405629"/>
        </p:xfrm>
        <a:graphic>
          <a:graphicData uri="http://schemas.openxmlformats.org/presentationml/2006/ole">
            <mc:AlternateContent xmlns:mc="http://schemas.openxmlformats.org/markup-compatibility/2006">
              <mc:Choice xmlns:v="urn:schemas-microsoft-com:vml" Requires="v">
                <p:oleObj spid="_x0000_s43091" name="Equation" r:id="rId5" imgW="533160" imgH="393480" progId="Equation.DSMT4">
                  <p:embed/>
                </p:oleObj>
              </mc:Choice>
              <mc:Fallback>
                <p:oleObj name="Equation" r:id="rId5" imgW="533160" imgH="393480" progId="Equation.DSMT4">
                  <p:embed/>
                  <p:pic>
                    <p:nvPicPr>
                      <p:cNvPr id="9" name="Object 8"/>
                      <p:cNvPicPr/>
                      <p:nvPr/>
                    </p:nvPicPr>
                    <p:blipFill>
                      <a:blip r:embed="rId6"/>
                      <a:stretch>
                        <a:fillRect/>
                      </a:stretch>
                    </p:blipFill>
                    <p:spPr>
                      <a:xfrm>
                        <a:off x="1696258" y="3881380"/>
                        <a:ext cx="549562" cy="405629"/>
                      </a:xfrm>
                      <a:prstGeom prst="rect">
                        <a:avLst/>
                      </a:prstGeom>
                    </p:spPr>
                  </p:pic>
                </p:oleObj>
              </mc:Fallback>
            </mc:AlternateContent>
          </a:graphicData>
        </a:graphic>
      </p:graphicFrame>
      <p:graphicFrame>
        <p:nvGraphicFramePr>
          <p:cNvPr id="7" name="Object 6" descr="Start fraction 222.22 over 16 end fraction."/>
          <p:cNvGraphicFramePr>
            <a:graphicFrameLocks noChangeAspect="1"/>
          </p:cNvGraphicFramePr>
          <p:nvPr>
            <p:extLst>
              <p:ext uri="{D42A27DB-BD31-4B8C-83A1-F6EECF244321}">
                <p14:modId xmlns:p14="http://schemas.microsoft.com/office/powerpoint/2010/main" val="2677750997"/>
              </p:ext>
            </p:extLst>
          </p:nvPr>
        </p:nvGraphicFramePr>
        <p:xfrm>
          <a:off x="1661333" y="4549289"/>
          <a:ext cx="549562" cy="405629"/>
        </p:xfrm>
        <a:graphic>
          <a:graphicData uri="http://schemas.openxmlformats.org/presentationml/2006/ole">
            <mc:AlternateContent xmlns:mc="http://schemas.openxmlformats.org/markup-compatibility/2006">
              <mc:Choice xmlns:v="urn:schemas-microsoft-com:vml" Requires="v">
                <p:oleObj spid="_x0000_s43092" name="Equation" r:id="rId7" imgW="533160" imgH="393480" progId="Equation.DSMT4">
                  <p:embed/>
                </p:oleObj>
              </mc:Choice>
              <mc:Fallback>
                <p:oleObj name="Equation" r:id="rId7" imgW="533160" imgH="393480" progId="Equation.DSMT4">
                  <p:embed/>
                  <p:pic>
                    <p:nvPicPr>
                      <p:cNvPr id="9" name="Object 8"/>
                      <p:cNvPicPr/>
                      <p:nvPr/>
                    </p:nvPicPr>
                    <p:blipFill>
                      <a:blip r:embed="rId6"/>
                      <a:stretch>
                        <a:fillRect/>
                      </a:stretch>
                    </p:blipFill>
                    <p:spPr>
                      <a:xfrm>
                        <a:off x="1661333" y="4549289"/>
                        <a:ext cx="549562" cy="405629"/>
                      </a:xfrm>
                      <a:prstGeom prst="rect">
                        <a:avLst/>
                      </a:prstGeom>
                    </p:spPr>
                  </p:pic>
                </p:oleObj>
              </mc:Fallback>
            </mc:AlternateContent>
          </a:graphicData>
        </a:graphic>
      </p:graphicFrame>
      <p:graphicFrame>
        <p:nvGraphicFramePr>
          <p:cNvPr id="8" name="Object 7" descr="Start fraction 222.22 over 16 end fraction."/>
          <p:cNvGraphicFramePr>
            <a:graphicFrameLocks noChangeAspect="1"/>
          </p:cNvGraphicFramePr>
          <p:nvPr>
            <p:extLst>
              <p:ext uri="{D42A27DB-BD31-4B8C-83A1-F6EECF244321}">
                <p14:modId xmlns:p14="http://schemas.microsoft.com/office/powerpoint/2010/main" val="3150727801"/>
              </p:ext>
            </p:extLst>
          </p:nvPr>
        </p:nvGraphicFramePr>
        <p:xfrm>
          <a:off x="1722930" y="5383157"/>
          <a:ext cx="522890" cy="385943"/>
        </p:xfrm>
        <a:graphic>
          <a:graphicData uri="http://schemas.openxmlformats.org/presentationml/2006/ole">
            <mc:AlternateContent xmlns:mc="http://schemas.openxmlformats.org/markup-compatibility/2006">
              <mc:Choice xmlns:v="urn:schemas-microsoft-com:vml" Requires="v">
                <p:oleObj spid="_x0000_s43093" name="Equation" r:id="rId8" imgW="533160" imgH="393480" progId="Equation.DSMT4">
                  <p:embed/>
                </p:oleObj>
              </mc:Choice>
              <mc:Fallback>
                <p:oleObj name="Equation" r:id="rId8" imgW="533160" imgH="393480" progId="Equation.DSMT4">
                  <p:embed/>
                  <p:pic>
                    <p:nvPicPr>
                      <p:cNvPr id="9" name="Object 8"/>
                      <p:cNvPicPr/>
                      <p:nvPr/>
                    </p:nvPicPr>
                    <p:blipFill>
                      <a:blip r:embed="rId6"/>
                      <a:stretch>
                        <a:fillRect/>
                      </a:stretch>
                    </p:blipFill>
                    <p:spPr>
                      <a:xfrm>
                        <a:off x="1722930" y="5383157"/>
                        <a:ext cx="522890" cy="385943"/>
                      </a:xfrm>
                      <a:prstGeom prst="rect">
                        <a:avLst/>
                      </a:prstGeom>
                    </p:spPr>
                  </p:pic>
                </p:oleObj>
              </mc:Fallback>
            </mc:AlternateContent>
          </a:graphicData>
        </a:graphic>
      </p:graphicFrame>
      <p:graphicFrame>
        <p:nvGraphicFramePr>
          <p:cNvPr id="10" name="Object 9" descr="Start fraction 222.22 over 16 end fraction."/>
          <p:cNvGraphicFramePr>
            <a:graphicFrameLocks noChangeAspect="1"/>
          </p:cNvGraphicFramePr>
          <p:nvPr>
            <p:extLst>
              <p:ext uri="{D42A27DB-BD31-4B8C-83A1-F6EECF244321}">
                <p14:modId xmlns:p14="http://schemas.microsoft.com/office/powerpoint/2010/main" val="3178253257"/>
              </p:ext>
            </p:extLst>
          </p:nvPr>
        </p:nvGraphicFramePr>
        <p:xfrm>
          <a:off x="2798882" y="3136499"/>
          <a:ext cx="507512" cy="374593"/>
        </p:xfrm>
        <a:graphic>
          <a:graphicData uri="http://schemas.openxmlformats.org/presentationml/2006/ole">
            <mc:AlternateContent xmlns:mc="http://schemas.openxmlformats.org/markup-compatibility/2006">
              <mc:Choice xmlns:v="urn:schemas-microsoft-com:vml" Requires="v">
                <p:oleObj spid="_x0000_s43094" name="Equation" r:id="rId9" imgW="533160" imgH="393480" progId="Equation.DSMT4">
                  <p:embed/>
                </p:oleObj>
              </mc:Choice>
              <mc:Fallback>
                <p:oleObj name="Equation" r:id="rId9" imgW="533160" imgH="393480" progId="Equation.DSMT4">
                  <p:embed/>
                  <p:pic>
                    <p:nvPicPr>
                      <p:cNvPr id="9" name="Object 8"/>
                      <p:cNvPicPr/>
                      <p:nvPr/>
                    </p:nvPicPr>
                    <p:blipFill>
                      <a:blip r:embed="rId6"/>
                      <a:stretch>
                        <a:fillRect/>
                      </a:stretch>
                    </p:blipFill>
                    <p:spPr>
                      <a:xfrm>
                        <a:off x="2798882" y="3136499"/>
                        <a:ext cx="507512" cy="374593"/>
                      </a:xfrm>
                      <a:prstGeom prst="rect">
                        <a:avLst/>
                      </a:prstGeom>
                    </p:spPr>
                  </p:pic>
                </p:oleObj>
              </mc:Fallback>
            </mc:AlternateContent>
          </a:graphicData>
        </a:graphic>
      </p:graphicFrame>
      <p:graphicFrame>
        <p:nvGraphicFramePr>
          <p:cNvPr id="9" name="Object 8" descr="Start fraction 222.22 over 16 end fraction."/>
          <p:cNvGraphicFramePr>
            <a:graphicFrameLocks noChangeAspect="1"/>
          </p:cNvGraphicFramePr>
          <p:nvPr>
            <p:extLst>
              <p:ext uri="{D42A27DB-BD31-4B8C-83A1-F6EECF244321}">
                <p14:modId xmlns:p14="http://schemas.microsoft.com/office/powerpoint/2010/main" val="1370972960"/>
              </p:ext>
            </p:extLst>
          </p:nvPr>
        </p:nvGraphicFramePr>
        <p:xfrm>
          <a:off x="2777857" y="3749588"/>
          <a:ext cx="549562" cy="405629"/>
        </p:xfrm>
        <a:graphic>
          <a:graphicData uri="http://schemas.openxmlformats.org/presentationml/2006/ole">
            <mc:AlternateContent xmlns:mc="http://schemas.openxmlformats.org/markup-compatibility/2006">
              <mc:Choice xmlns:v="urn:schemas-microsoft-com:vml" Requires="v">
                <p:oleObj spid="_x0000_s43095" name="Equation" r:id="rId10" imgW="533160" imgH="393480" progId="Equation.DSMT4">
                  <p:embed/>
                </p:oleObj>
              </mc:Choice>
              <mc:Fallback>
                <p:oleObj name="Equation" r:id="rId10" imgW="533160" imgH="393480" progId="Equation.DSMT4">
                  <p:embed/>
                  <p:pic>
                    <p:nvPicPr>
                      <p:cNvPr id="9" name="Object 8"/>
                      <p:cNvPicPr/>
                      <p:nvPr/>
                    </p:nvPicPr>
                    <p:blipFill>
                      <a:blip r:embed="rId6"/>
                      <a:stretch>
                        <a:fillRect/>
                      </a:stretch>
                    </p:blipFill>
                    <p:spPr>
                      <a:xfrm>
                        <a:off x="2777857" y="3749588"/>
                        <a:ext cx="549562" cy="405629"/>
                      </a:xfrm>
                      <a:prstGeom prst="rect">
                        <a:avLst/>
                      </a:prstGeom>
                    </p:spPr>
                  </p:pic>
                </p:oleObj>
              </mc:Fallback>
            </mc:AlternateContent>
          </a:graphicData>
        </a:graphic>
      </p:graphicFrame>
      <p:graphicFrame>
        <p:nvGraphicFramePr>
          <p:cNvPr id="11" name="Object 10" descr="Start fraction 222.22 over 16 end fraction."/>
          <p:cNvGraphicFramePr>
            <a:graphicFrameLocks noChangeAspect="1"/>
          </p:cNvGraphicFramePr>
          <p:nvPr>
            <p:extLst>
              <p:ext uri="{D42A27DB-BD31-4B8C-83A1-F6EECF244321}">
                <p14:modId xmlns:p14="http://schemas.microsoft.com/office/powerpoint/2010/main" val="4201818434"/>
              </p:ext>
            </p:extLst>
          </p:nvPr>
        </p:nvGraphicFramePr>
        <p:xfrm>
          <a:off x="2798882" y="4580620"/>
          <a:ext cx="533400" cy="393700"/>
        </p:xfrm>
        <a:graphic>
          <a:graphicData uri="http://schemas.openxmlformats.org/presentationml/2006/ole">
            <mc:AlternateContent xmlns:mc="http://schemas.openxmlformats.org/markup-compatibility/2006">
              <mc:Choice xmlns:v="urn:schemas-microsoft-com:vml" Requires="v">
                <p:oleObj spid="_x0000_s43096" name="Equation" r:id="rId11" imgW="533160" imgH="393480" progId="Equation.DSMT4">
                  <p:embed/>
                </p:oleObj>
              </mc:Choice>
              <mc:Fallback>
                <p:oleObj name="Equation" r:id="rId11" imgW="533160" imgH="393480" progId="Equation.DSMT4">
                  <p:embed/>
                  <p:pic>
                    <p:nvPicPr>
                      <p:cNvPr id="9" name="Object 8"/>
                      <p:cNvPicPr/>
                      <p:nvPr/>
                    </p:nvPicPr>
                    <p:blipFill>
                      <a:blip r:embed="rId6"/>
                      <a:stretch>
                        <a:fillRect/>
                      </a:stretch>
                    </p:blipFill>
                    <p:spPr>
                      <a:xfrm>
                        <a:off x="2798882" y="4580620"/>
                        <a:ext cx="533400" cy="393700"/>
                      </a:xfrm>
                      <a:prstGeom prst="rect">
                        <a:avLst/>
                      </a:prstGeom>
                    </p:spPr>
                  </p:pic>
                </p:oleObj>
              </mc:Fallback>
            </mc:AlternateContent>
          </a:graphicData>
        </a:graphic>
      </p:graphicFrame>
      <p:graphicFrame>
        <p:nvGraphicFramePr>
          <p:cNvPr id="12" name="Object 11" descr="Start fraction 222.22 over 16 end fraction."/>
          <p:cNvGraphicFramePr>
            <a:graphicFrameLocks noChangeAspect="1"/>
          </p:cNvGraphicFramePr>
          <p:nvPr>
            <p:extLst>
              <p:ext uri="{D42A27DB-BD31-4B8C-83A1-F6EECF244321}">
                <p14:modId xmlns:p14="http://schemas.microsoft.com/office/powerpoint/2010/main" val="660362998"/>
              </p:ext>
            </p:extLst>
          </p:nvPr>
        </p:nvGraphicFramePr>
        <p:xfrm>
          <a:off x="2798882" y="5182967"/>
          <a:ext cx="549562" cy="405629"/>
        </p:xfrm>
        <a:graphic>
          <a:graphicData uri="http://schemas.openxmlformats.org/presentationml/2006/ole">
            <mc:AlternateContent xmlns:mc="http://schemas.openxmlformats.org/markup-compatibility/2006">
              <mc:Choice xmlns:v="urn:schemas-microsoft-com:vml" Requires="v">
                <p:oleObj spid="_x0000_s43097" name="Equation" r:id="rId12" imgW="533160" imgH="393480" progId="Equation.DSMT4">
                  <p:embed/>
                </p:oleObj>
              </mc:Choice>
              <mc:Fallback>
                <p:oleObj name="Equation" r:id="rId12" imgW="533160" imgH="393480" progId="Equation.DSMT4">
                  <p:embed/>
                  <p:pic>
                    <p:nvPicPr>
                      <p:cNvPr id="9" name="Object 8"/>
                      <p:cNvPicPr/>
                      <p:nvPr/>
                    </p:nvPicPr>
                    <p:blipFill>
                      <a:blip r:embed="rId6"/>
                      <a:stretch>
                        <a:fillRect/>
                      </a:stretch>
                    </p:blipFill>
                    <p:spPr>
                      <a:xfrm>
                        <a:off x="2798882" y="5182967"/>
                        <a:ext cx="549562" cy="405629"/>
                      </a:xfrm>
                      <a:prstGeom prst="rect">
                        <a:avLst/>
                      </a:prstGeom>
                    </p:spPr>
                  </p:pic>
                </p:oleObj>
              </mc:Fallback>
            </mc:AlternateContent>
          </a:graphicData>
        </a:graphic>
      </p:graphicFrame>
    </p:spTree>
    <p:extLst>
      <p:ext uri="{BB962C8B-B14F-4D97-AF65-F5344CB8AC3E}">
        <p14:creationId xmlns:p14="http://schemas.microsoft.com/office/powerpoint/2010/main" val="41154778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Cổng ứng dụng</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92549"/>
          </a:xfrm>
        </p:spPr>
        <p:txBody>
          <a:bodyPr wrap="square" lIns="91425" tIns="91425" rIns="91425" bIns="91425">
            <a:spAutoFit/>
          </a:bodyPr>
          <a:lstStyle/>
          <a:p>
            <a:pPr xmlns:a="http://schemas.openxmlformats.org/drawingml/2006/main" eaLnBrk="0" fontAlgn="base" hangingPunct="0">
              <a:spcAft>
                <a:spcPct val="0"/>
              </a:spcAft>
            </a:pPr>
            <a:r xmlns:a="http://schemas.openxmlformats.org/drawingml/2006/main">
              <a:rPr lang="vi" sz="2000" dirty="0">
                <a:solidFill>
                  <a:srgbClr val="000000"/>
                </a:solidFill>
                <a:latin typeface="Arial (Body)"/>
                <a:ea typeface="ＭＳ Ｐゴシック" charset="0"/>
              </a:rPr>
              <a:t>lọc các gói trên dữ liệu ứng dụng cũng như trên </a:t>
            </a:r>
            <a:r xmlns:a="http://schemas.openxmlformats.org/drawingml/2006/main">
              <a:rPr lang="vi" sz="20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P/Ư</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a:solidFill>
                  <a:srgbClr val="000000"/>
                </a:solidFill>
                <a:latin typeface="Arial (Body)"/>
                <a:ea typeface="ＭＳ Ｐゴシック" charset="0"/>
              </a:rPr>
              <a:t>các </a:t>
            </a:r>
            <a:r xmlns:a="http://schemas.openxmlformats.org/drawingml/2006/main">
              <a:rPr lang="vi" sz="2000" dirty="0" smtClean="0">
                <a:solidFill>
                  <a:srgbClr val="000000"/>
                </a:solidFill>
                <a:latin typeface="Arial (Body)"/>
                <a:ea typeface="ＭＳ Ｐゴシック" charset="0"/>
              </a:rPr>
              <a:t>trường </a:t>
            </a:r>
            <a:r xmlns:a="http://schemas.openxmlformats.org/drawingml/2006/main">
              <a:rPr lang="vi" sz="2000" dirty="0" smtClean="0">
                <a:solidFill>
                  <a:srgbClr val="000000"/>
                </a:solidFill>
                <a:latin typeface="Arial (Body)"/>
                <a:ea typeface="ＭＳ Ｐゴシック" charset="0"/>
              </a:rPr>
              <a:t>P.</a:t>
            </a:r>
          </a:p>
          <a:p>
            <a:pPr xmlns:a="http://schemas.openxmlformats.org/drawingml/2006/main" eaLnBrk="0" fontAlgn="base" hangingPunct="0">
              <a:spcAft>
                <a:spcPct val="0"/>
              </a:spcAft>
            </a:pPr>
            <a:r xmlns:a="http://schemas.openxmlformats.org/drawingml/2006/main">
              <a:rPr lang="vi" sz="2000" b="1" dirty="0">
                <a:solidFill>
                  <a:srgbClr val="000000"/>
                </a:solidFill>
                <a:latin typeface="Arial (Body)"/>
                <a:ea typeface="ＭＳ Ｐゴシック" charset="0"/>
              </a:rPr>
              <a:t>ví dụ: </a:t>
            </a:r>
            <a:r xmlns:a="http://schemas.openxmlformats.org/drawingml/2006/main">
              <a:rPr lang="vi" sz="2000" dirty="0">
                <a:solidFill>
                  <a:srgbClr val="000000"/>
                </a:solidFill>
                <a:latin typeface="Arial (Body)"/>
                <a:ea typeface="ＭＳ Ｐゴシック" charset="0"/>
              </a:rPr>
              <a:t>cho phép người dùng nội bộ được chọn telnet </a:t>
            </a:r>
            <a:r xmlns:a="http://schemas.openxmlformats.org/drawingml/2006/main">
              <a:rPr lang="vi" sz="2000" dirty="0" smtClean="0">
                <a:solidFill>
                  <a:srgbClr val="000000"/>
                </a:solidFill>
                <a:latin typeface="Arial (Body)"/>
                <a:ea typeface="ＭＳ Ｐゴシック" charset="0"/>
              </a:rPr>
              <a:t>bên ngoài</a:t>
            </a:r>
          </a:p>
        </p:txBody>
      </p:sp>
      <p:sp>
        <p:nvSpPr>
          <p:cNvPr id="4" name="Text Placeholder 3"/>
          <p:cNvSpPr>
            <a:spLocks noGrp="1"/>
          </p:cNvSpPr>
          <p:nvPr>
            <p:ph type="body" idx="2"/>
          </p:nvPr>
        </p:nvSpPr>
        <p:spPr>
          <a:xfrm>
            <a:off x="457200" y="2574474"/>
            <a:ext cx="8229600" cy="2163763"/>
          </a:xfrm>
        </p:spPr>
        <p:txBody>
          <a:bodyPr/>
          <a:lstStyle/>
          <a:p>
            <a:pPr xmlns:a="http://schemas.openxmlformats.org/drawingml/2006/main" marL="432000" lvl="0" indent="-432000" eaLnBrk="0" fontAlgn="base" hangingPunct="0">
              <a:spcAft>
                <a:spcPct val="0"/>
              </a:spcAft>
              <a:buFont typeface="+mj-lt"/>
              <a:buAutoNum type="arabicPeriod"/>
            </a:pPr>
            <a:r xmlns:a="http://schemas.openxmlformats.org/drawingml/2006/main">
              <a:rPr lang="vi" sz="2000" kern="1200" dirty="0">
                <a:solidFill>
                  <a:srgbClr val="000000"/>
                </a:solidFill>
                <a:latin typeface="Arial (Body)"/>
                <a:ea typeface="ＭＳ Ｐゴシック" charset="0"/>
                <a:cs typeface="Gill Sans MT" charset="0"/>
              </a:rPr>
              <a:t>yêu cầu tất cả người dùng telnet phải telnet qua cổng.</a:t>
            </a:r>
          </a:p>
          <a:p>
            <a:pPr xmlns:a="http://schemas.openxmlformats.org/drawingml/2006/main" marL="432000" lvl="0" indent="-432000" eaLnBrk="0" fontAlgn="base" hangingPunct="0">
              <a:spcAft>
                <a:spcPct val="0"/>
              </a:spcAft>
              <a:buFont typeface="+mj-lt"/>
              <a:buAutoNum type="arabicPeriod"/>
            </a:pPr>
            <a:r xmlns:a="http://schemas.openxmlformats.org/drawingml/2006/main">
              <a:rPr lang="vi" sz="2000" kern="1200" dirty="0">
                <a:solidFill>
                  <a:srgbClr val="000000"/>
                </a:solidFill>
                <a:latin typeface="Arial (Body)"/>
                <a:ea typeface="ＭＳ Ｐゴシック" charset="0"/>
                <a:cs typeface="Gill Sans MT" charset="0"/>
              </a:rPr>
              <a:t>đối với người dùng được ủy quyền, cổng thiết lập kết nối telnet đến máy chủ đích. Gateway chuyển tiếp dữ liệu giữa 2 kết nối</a:t>
            </a:r>
          </a:p>
          <a:p>
            <a:pPr xmlns:a="http://schemas.openxmlformats.org/drawingml/2006/main" marL="432000" lvl="0" indent="-432000" eaLnBrk="0" fontAlgn="base" hangingPunct="0">
              <a:spcAft>
                <a:spcPct val="0"/>
              </a:spcAft>
              <a:buFont typeface="+mj-lt"/>
              <a:buAutoNum type="arabicPeriod"/>
            </a:pPr>
            <a:r xmlns:a="http://schemas.openxmlformats.org/drawingml/2006/main">
              <a:rPr lang="vi" sz="2000" kern="1200" dirty="0">
                <a:solidFill>
                  <a:srgbClr val="000000"/>
                </a:solidFill>
                <a:latin typeface="Arial (Body)"/>
                <a:ea typeface="ＭＳ Ｐゴシック" charset="0"/>
                <a:cs typeface="Gill Sans MT" charset="0"/>
              </a:rPr>
              <a:t>bộ lọc bộ định tuyến chặn tất cả các kết nối telnet không bắt nguồn từ cổng </a:t>
            </a:r>
            <a:r xmlns:a="http://schemas.openxmlformats.org/drawingml/2006/main">
              <a:rPr lang="vi" sz="2000" kern="1200" dirty="0" smtClean="0">
                <a:solidFill>
                  <a:srgbClr val="000000"/>
                </a:solidFill>
                <a:latin typeface="Arial (Body)"/>
                <a:ea typeface="ＭＳ Ｐゴシック" charset="0"/>
                <a:cs typeface="Gill Sans MT" charset="0"/>
              </a:rPr>
              <a:t>.</a:t>
            </a:r>
            <a:endParaRPr xmlns:a="http://schemas.openxmlformats.org/drawingml/2006/main" lang="en-US" sz="2000" kern="1200" dirty="0">
              <a:solidFill>
                <a:srgbClr val="000000"/>
              </a:solidFill>
              <a:latin typeface="Arial (Body)"/>
              <a:ea typeface="ＭＳ Ｐゴシック" charset="0"/>
              <a:cs typeface="Gill Sans MT" charset="0"/>
            </a:endParaRPr>
          </a:p>
        </p:txBody>
      </p:sp>
      <p:pic>
        <p:nvPicPr>
          <p:cNvPr id="6" name="Picture 5" descr="An internet group has several parts. A router with a server has 2 wires. 1, outside the group. 2, a switch with 2 P Cs. This switch connects to another switch linked to 3 P Cs and a server. From 1 of these P Cs, host to gateway telnet session, an arrow points to the server. Application gateway. From here, an arrow points through the router with a server, router and filter, outside the group. Gateway to remote host telnet session."/>
          <p:cNvPicPr>
            <a:picLocks noChangeAspect="1"/>
          </p:cNvPicPr>
          <p:nvPr/>
        </p:nvPicPr>
        <p:blipFill>
          <a:blip r:embed="rId2"/>
          <a:stretch>
            <a:fillRect/>
          </a:stretch>
        </p:blipFill>
        <p:spPr>
          <a:xfrm>
            <a:off x="2838521" y="4786721"/>
            <a:ext cx="3466958" cy="1574752"/>
          </a:xfrm>
          <a:prstGeom prst="rect">
            <a:avLst/>
          </a:prstGeom>
        </p:spPr>
      </p:pic>
    </p:spTree>
    <p:extLst>
      <p:ext uri="{BB962C8B-B14F-4D97-AF65-F5344CB8AC3E}">
        <p14:creationId xmlns:p14="http://schemas.microsoft.com/office/powerpoint/2010/main" val="1344965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200" dirty="0">
                <a:latin typeface="Times New Roman" panose="02020603050405020304" pitchFamily="18" charset="0"/>
                <a:cs typeface="Times New Roman" panose="02020603050405020304" pitchFamily="18" charset="0"/>
              </a:rPr>
              <a:t>Một phương pháp mã hóa phức tạp hơn</a:t>
            </a:r>
          </a:p>
        </p:txBody>
      </p:sp>
      <p:sp>
        <p:nvSpPr>
          <p:cNvPr id="3" name="Text Placeholder 2"/>
          <p:cNvSpPr>
            <a:spLocks noGrp="1"/>
          </p:cNvSpPr>
          <p:nvPr>
            <p:ph idx="1"/>
          </p:nvPr>
        </p:nvSpPr>
        <p:spPr>
          <a:xfrm>
            <a:off x="457200" y="1600200"/>
            <a:ext cx="8229600" cy="1534886"/>
          </a:xfrm>
        </p:spPr>
        <p:txBody>
          <a:bodyPr/>
          <a:lstStyle/>
          <a:p>
            <a:pPr xmlns:a="http://schemas.openxmlformats.org/drawingml/2006/main" marL="255600" indent="-255600"/>
            <a:r xmlns:a="http://schemas.openxmlformats.org/drawingml/2006/main">
              <a:rPr lang="vi" sz="2400" dirty="0">
                <a:latin typeface="+mn-lt"/>
              </a:rPr>
              <a:t>n mật mã thay thế, M </a:t>
            </a:r>
            <a:r xmlns:a="http://schemas.openxmlformats.org/drawingml/2006/main">
              <a:rPr lang="vi" sz="2400" baseline="-25000" dirty="0">
                <a:latin typeface="+mn-lt"/>
              </a:rPr>
              <a:t>1 </a:t>
            </a:r>
            <a:r xmlns:a="http://schemas.openxmlformats.org/drawingml/2006/main">
              <a:rPr lang="vi" sz="2400" dirty="0">
                <a:latin typeface="+mn-lt"/>
              </a:rPr>
              <a:t>,M </a:t>
            </a:r>
            <a:r xmlns:a="http://schemas.openxmlformats.org/drawingml/2006/main">
              <a:rPr lang="vi" sz="2400" baseline="-25000" dirty="0">
                <a:latin typeface="+mn-lt"/>
              </a:rPr>
              <a:t>2 </a:t>
            </a:r>
            <a:r xmlns:a="http://schemas.openxmlformats.org/drawingml/2006/main">
              <a:rPr lang="vi" sz="2400" dirty="0">
                <a:latin typeface="+mn-lt"/>
              </a:rPr>
              <a:t>,…,M </a:t>
            </a:r>
            <a:r xmlns:a="http://schemas.openxmlformats.org/drawingml/2006/main">
              <a:rPr lang="vi" sz="2400" baseline="-25000" dirty="0">
                <a:latin typeface="+mn-lt"/>
              </a:rPr>
              <a:t>n</a:t>
            </a:r>
          </a:p>
          <a:p>
            <a:pPr xmlns:a="http://schemas.openxmlformats.org/drawingml/2006/main" marL="255600" indent="-255600"/>
            <a:r xmlns:a="http://schemas.openxmlformats.org/drawingml/2006/main">
              <a:rPr lang="vi" sz="2400" dirty="0">
                <a:latin typeface="+mn-lt"/>
              </a:rPr>
              <a:t>mô hình đi xe đạp </a:t>
            </a:r>
            <a:r xmlns:a="http://schemas.openxmlformats.org/drawingml/2006/main">
              <a:rPr lang="vi" sz="2400" dirty="0" smtClean="0">
                <a:latin typeface="+mn-lt"/>
              </a:rPr>
              <a:t>:</a:t>
            </a:r>
          </a:p>
          <a:p>
            <a:pPr xmlns:a="http://schemas.openxmlformats.org/drawingml/2006/main" marL="741600" lvl="1" indent="-284400">
              <a:buFont typeface="Arial" panose="020B0604020202020204" pitchFamily="34" charset="0"/>
              <a:buChar char="–"/>
            </a:pPr>
            <a:r xmlns:a="http://schemas.openxmlformats.org/drawingml/2006/main">
              <a:rPr lang="vi" sz="2400" b="1" dirty="0" smtClean="0">
                <a:solidFill>
                  <a:schemeClr val="tx1"/>
                </a:solidFill>
                <a:latin typeface="+mn-lt"/>
              </a:rPr>
              <a:t>ví dụ: </a:t>
            </a:r>
            <a:r xmlns:a="http://schemas.openxmlformats.org/drawingml/2006/main">
              <a:rPr lang="vi" sz="2400" b="1" dirty="0">
                <a:solidFill>
                  <a:schemeClr val="tx1"/>
                </a:solidFill>
                <a:latin typeface="+mn-lt"/>
              </a:rPr>
              <a:t>n=4: M </a:t>
            </a:r>
            <a:r xmlns:a="http://schemas.openxmlformats.org/drawingml/2006/main">
              <a:rPr lang="vi" sz="2400" b="1" baseline="-25000" dirty="0">
                <a:solidFill>
                  <a:schemeClr val="tx1"/>
                </a:solidFill>
                <a:latin typeface="+mn-lt"/>
              </a:rPr>
              <a:t>1 </a:t>
            </a:r>
            <a:r xmlns:a="http://schemas.openxmlformats.org/drawingml/2006/main">
              <a:rPr lang="vi" sz="2400" b="1" dirty="0">
                <a:solidFill>
                  <a:schemeClr val="tx1"/>
                </a:solidFill>
                <a:latin typeface="+mn-lt"/>
              </a:rPr>
              <a:t>,M </a:t>
            </a:r>
            <a:r xmlns:a="http://schemas.openxmlformats.org/drawingml/2006/main">
              <a:rPr lang="vi" sz="2400" b="1" baseline="-25000" dirty="0">
                <a:solidFill>
                  <a:schemeClr val="tx1"/>
                </a:solidFill>
                <a:latin typeface="+mn-lt"/>
              </a:rPr>
              <a:t>3 </a:t>
            </a:r>
            <a:r xmlns:a="http://schemas.openxmlformats.org/drawingml/2006/main">
              <a:rPr lang="vi" sz="2400" b="1" dirty="0">
                <a:solidFill>
                  <a:schemeClr val="tx1"/>
                </a:solidFill>
                <a:latin typeface="+mn-lt"/>
              </a:rPr>
              <a:t>,M </a:t>
            </a:r>
            <a:r xmlns:a="http://schemas.openxmlformats.org/drawingml/2006/main">
              <a:rPr lang="vi" sz="2400" b="1" baseline="-25000" dirty="0">
                <a:solidFill>
                  <a:schemeClr val="tx1"/>
                </a:solidFill>
                <a:latin typeface="+mn-lt"/>
              </a:rPr>
              <a:t>4 </a:t>
            </a:r>
            <a:r xmlns:a="http://schemas.openxmlformats.org/drawingml/2006/main">
              <a:rPr lang="vi" sz="2400" b="1" dirty="0">
                <a:solidFill>
                  <a:schemeClr val="tx1"/>
                </a:solidFill>
                <a:latin typeface="+mn-lt"/>
              </a:rPr>
              <a:t>,M </a:t>
            </a:r>
            <a:r xmlns:a="http://schemas.openxmlformats.org/drawingml/2006/main">
              <a:rPr lang="vi" sz="2400" b="1" baseline="-25000" dirty="0">
                <a:solidFill>
                  <a:schemeClr val="tx1"/>
                </a:solidFill>
                <a:latin typeface="+mn-lt"/>
              </a:rPr>
              <a:t>3 </a:t>
            </a:r>
            <a:r xmlns:a="http://schemas.openxmlformats.org/drawingml/2006/main">
              <a:rPr lang="vi" sz="2400" b="1" dirty="0">
                <a:solidFill>
                  <a:schemeClr val="tx1"/>
                </a:solidFill>
                <a:latin typeface="+mn-lt"/>
              </a:rPr>
              <a:t>,M </a:t>
            </a:r>
            <a:r xmlns:a="http://schemas.openxmlformats.org/drawingml/2006/main">
              <a:rPr lang="vi" sz="2400" b="1" baseline="-25000" dirty="0">
                <a:solidFill>
                  <a:schemeClr val="tx1"/>
                </a:solidFill>
                <a:latin typeface="+mn-lt"/>
              </a:rPr>
              <a:t>2 </a:t>
            </a:r>
            <a:r xmlns:a="http://schemas.openxmlformats.org/drawingml/2006/main">
              <a:rPr lang="vi" sz="2400" b="1" dirty="0" smtClean="0">
                <a:solidFill>
                  <a:schemeClr val="tx1"/>
                </a:solidFill>
                <a:latin typeface="+mn-lt"/>
              </a:rPr>
              <a:t>; M </a:t>
            </a:r>
            <a:r xmlns:a="http://schemas.openxmlformats.org/drawingml/2006/main">
              <a:rPr lang="vi" sz="2400" b="1" baseline="-25000" dirty="0" smtClean="0">
                <a:solidFill>
                  <a:schemeClr val="tx1"/>
                </a:solidFill>
                <a:latin typeface="+mn-lt"/>
              </a:rPr>
              <a:t>1 </a:t>
            </a:r>
            <a:r xmlns:a="http://schemas.openxmlformats.org/drawingml/2006/main">
              <a:rPr lang="vi" sz="2400" b="1" dirty="0" smtClean="0">
                <a:solidFill>
                  <a:schemeClr val="tx1"/>
                </a:solidFill>
                <a:latin typeface="+mn-lt"/>
              </a:rPr>
              <a:t>,M </a:t>
            </a:r>
            <a:r xmlns:a="http://schemas.openxmlformats.org/drawingml/2006/main">
              <a:rPr lang="vi" sz="2400" b="1" baseline="-25000" dirty="0" smtClean="0">
                <a:solidFill>
                  <a:schemeClr val="tx1"/>
                </a:solidFill>
                <a:latin typeface="+mn-lt"/>
              </a:rPr>
              <a:t>3 </a:t>
            </a:r>
            <a:r xmlns:a="http://schemas.openxmlformats.org/drawingml/2006/main">
              <a:rPr lang="vi" sz="2400" b="1" dirty="0" smtClean="0">
                <a:solidFill>
                  <a:schemeClr val="tx1"/>
                </a:solidFill>
                <a:latin typeface="+mn-lt"/>
              </a:rPr>
              <a:t>,M </a:t>
            </a:r>
            <a:r xmlns:a="http://schemas.openxmlformats.org/drawingml/2006/main">
              <a:rPr lang="vi" sz="2400" b="1" baseline="-25000" dirty="0" smtClean="0">
                <a:solidFill>
                  <a:schemeClr val="tx1"/>
                </a:solidFill>
                <a:latin typeface="+mn-lt"/>
              </a:rPr>
              <a:t>4 </a:t>
            </a:r>
            <a:r xmlns:a="http://schemas.openxmlformats.org/drawingml/2006/main">
              <a:rPr lang="vi" sz="2400" b="1" dirty="0" smtClean="0">
                <a:solidFill>
                  <a:schemeClr val="tx1"/>
                </a:solidFill>
                <a:latin typeface="+mn-lt"/>
              </a:rPr>
              <a:t>,M </a:t>
            </a:r>
            <a:r xmlns:a="http://schemas.openxmlformats.org/drawingml/2006/main">
              <a:rPr lang="vi" sz="2400" b="1" baseline="-25000" dirty="0" smtClean="0">
                <a:solidFill>
                  <a:schemeClr val="tx1"/>
                </a:solidFill>
                <a:latin typeface="+mn-lt"/>
              </a:rPr>
              <a:t>3 </a:t>
            </a:r>
            <a:r xmlns:a="http://schemas.openxmlformats.org/drawingml/2006/main">
              <a:rPr lang="vi" sz="2400" b="1" dirty="0" smtClean="0">
                <a:solidFill>
                  <a:schemeClr val="tx1"/>
                </a:solidFill>
                <a:latin typeface="+mn-lt"/>
              </a:rPr>
              <a:t>,M </a:t>
            </a:r>
            <a:r xmlns:a="http://schemas.openxmlformats.org/drawingml/2006/main">
              <a:rPr lang="vi" sz="2400" b="1" baseline="-25000" dirty="0" smtClean="0">
                <a:solidFill>
                  <a:schemeClr val="tx1"/>
                </a:solidFill>
                <a:latin typeface="+mn-lt"/>
              </a:rPr>
              <a:t>2 </a:t>
            </a:r>
            <a:r xmlns:a="http://schemas.openxmlformats.org/drawingml/2006/main">
              <a:rPr lang="vi" sz="2400" b="1" dirty="0">
                <a:solidFill>
                  <a:schemeClr val="tx1"/>
                </a:solidFill>
                <a:latin typeface="+mn-lt"/>
              </a:rPr>
              <a:t>; </a:t>
            </a:r>
            <a:r xmlns:a="http://schemas.openxmlformats.org/drawingml/2006/main">
              <a:rPr lang="vi" sz="2400" b="1" dirty="0" smtClean="0">
                <a:solidFill>
                  <a:schemeClr val="tx1"/>
                </a:solidFill>
                <a:latin typeface="+mn-lt"/>
              </a:rPr>
              <a:t>..</a:t>
            </a:r>
            <a:endParaRPr xmlns:a="http://schemas.openxmlformats.org/drawingml/2006/main" lang="en-US" sz="2400" b="1" dirty="0">
              <a:solidFill>
                <a:schemeClr val="tx1"/>
              </a:solidFill>
              <a:latin typeface="+mn-lt"/>
            </a:endParaRPr>
          </a:p>
        </p:txBody>
      </p:sp>
      <p:sp>
        <p:nvSpPr>
          <p:cNvPr id="4" name="Content Placeholder 3"/>
          <p:cNvSpPr>
            <a:spLocks noGrp="1"/>
          </p:cNvSpPr>
          <p:nvPr>
            <p:ph idx="13"/>
          </p:nvPr>
        </p:nvSpPr>
        <p:spPr>
          <a:xfrm>
            <a:off x="473720" y="3135086"/>
            <a:ext cx="8229600" cy="1486174"/>
          </a:xfrm>
        </p:spPr>
        <p:txBody>
          <a:bodyPr/>
          <a:lstStyle/>
          <a:p>
            <a:pPr xmlns:a="http://schemas.openxmlformats.org/drawingml/2006/main" indent="-255600"/>
            <a:r xmlns:a="http://schemas.openxmlformats.org/drawingml/2006/main">
              <a:rPr lang="vi" sz="2400" dirty="0">
                <a:latin typeface="+mn-lt"/>
              </a:rPr>
              <a:t>đối với mỗi ký hiệu văn bản gốc mới, hãy sử dụng mẫu </a:t>
            </a:r>
            <a:r xmlns:a="http://schemas.openxmlformats.org/drawingml/2006/main">
              <a:rPr lang="vi" sz="2400" dirty="0" smtClean="0">
                <a:latin typeface="+mn-lt"/>
              </a:rPr>
              <a:t>thay thế tiếp theo trong </a:t>
            </a:r>
            <a:r xmlns:a="http://schemas.openxmlformats.org/drawingml/2006/main">
              <a:rPr lang="vi" sz="2400" dirty="0" smtClean="0">
                <a:latin typeface="+mn-lt"/>
              </a:rPr>
              <a:t>mẫu </a:t>
            </a:r>
            <a:r xmlns:a="http://schemas.openxmlformats.org/drawingml/2006/main">
              <a:rPr lang="vi" sz="2400" dirty="0">
                <a:latin typeface="+mn-lt"/>
              </a:rPr>
              <a:t>tuần hoàn</a:t>
            </a:r>
          </a:p>
          <a:p>
            <a:pPr xmlns:a="http://schemas.openxmlformats.org/drawingml/2006/main" marL="741600" lvl="1" indent="-284400">
              <a:buFontTx/>
              <a:buChar char="–"/>
            </a:pPr>
            <a:r xmlns:a="http://schemas.openxmlformats.org/drawingml/2006/main">
              <a:rPr lang="vi" sz="2400" b="1" dirty="0" smtClean="0">
                <a:solidFill>
                  <a:schemeClr val="tx1"/>
                </a:solidFill>
                <a:latin typeface="+mn-lt"/>
              </a:rPr>
              <a:t>con chó </a:t>
            </a:r>
            <a:r xmlns:a="http://schemas.openxmlformats.org/drawingml/2006/main">
              <a:rPr lang="vi" sz="2400" b="1" dirty="0">
                <a:solidFill>
                  <a:schemeClr val="tx1"/>
                </a:solidFill>
                <a:latin typeface="+mn-lt"/>
              </a:rPr>
              <a:t>: d từ M </a:t>
            </a:r>
            <a:r xmlns:a="http://schemas.openxmlformats.org/drawingml/2006/main">
              <a:rPr lang="vi" sz="2400" b="1" baseline="-25000" dirty="0">
                <a:solidFill>
                  <a:schemeClr val="tx1"/>
                </a:solidFill>
                <a:latin typeface="+mn-lt"/>
              </a:rPr>
              <a:t>1 </a:t>
            </a:r>
            <a:r xmlns:a="http://schemas.openxmlformats.org/drawingml/2006/main">
              <a:rPr lang="vi" sz="2400" b="1" dirty="0">
                <a:solidFill>
                  <a:schemeClr val="tx1"/>
                </a:solidFill>
                <a:latin typeface="+mn-lt"/>
              </a:rPr>
              <a:t>, o từ M </a:t>
            </a:r>
            <a:r xmlns:a="http://schemas.openxmlformats.org/drawingml/2006/main">
              <a:rPr lang="vi" sz="2400" b="1" baseline="-25000" dirty="0">
                <a:solidFill>
                  <a:schemeClr val="tx1"/>
                </a:solidFill>
                <a:latin typeface="+mn-lt"/>
              </a:rPr>
              <a:t>3 </a:t>
            </a:r>
            <a:r xmlns:a="http://schemas.openxmlformats.org/drawingml/2006/main">
              <a:rPr lang="vi" sz="2400" b="1" dirty="0">
                <a:solidFill>
                  <a:schemeClr val="tx1"/>
                </a:solidFill>
                <a:latin typeface="+mn-lt"/>
              </a:rPr>
              <a:t>, g từ </a:t>
            </a:r>
            <a:r xmlns:a="http://schemas.openxmlformats.org/drawingml/2006/main">
              <a:rPr lang="vi" sz="2400" b="1" dirty="0" smtClean="0">
                <a:solidFill>
                  <a:schemeClr val="tx1"/>
                </a:solidFill>
                <a:latin typeface="+mn-lt"/>
              </a:rPr>
              <a:t>M </a:t>
            </a:r>
            <a:r xmlns:a="http://schemas.openxmlformats.org/drawingml/2006/main">
              <a:rPr lang="vi" sz="2400" b="1" baseline="-25000" dirty="0" smtClean="0">
                <a:solidFill>
                  <a:schemeClr val="tx1"/>
                </a:solidFill>
                <a:latin typeface="+mn-lt"/>
              </a:rPr>
              <a:t>4</a:t>
            </a:r>
            <a:endParaRPr xmlns:a="http://schemas.openxmlformats.org/drawingml/2006/main" lang="en-US" sz="2400" b="1" baseline="-25000" dirty="0">
              <a:solidFill>
                <a:schemeClr val="tx1"/>
              </a:solidFill>
              <a:latin typeface="+mn-lt"/>
            </a:endParaRPr>
          </a:p>
        </p:txBody>
      </p:sp>
      <p:pic>
        <p:nvPicPr>
          <p:cNvPr id="8" name="Picture 25" descr="A 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473720" y="4807394"/>
            <a:ext cx="524128" cy="271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4"/>
          <p:cNvSpPr>
            <a:spLocks noGrp="1"/>
          </p:cNvSpPr>
          <p:nvPr>
            <p:ph idx="14"/>
          </p:nvPr>
        </p:nvSpPr>
        <p:spPr>
          <a:xfrm>
            <a:off x="473720" y="4621260"/>
            <a:ext cx="7486180" cy="1652046"/>
          </a:xfrm>
        </p:spPr>
        <p:txBody>
          <a:bodyPr/>
          <a:lstStyle/>
          <a:p>
            <a:pPr xmlns:a="http://schemas.openxmlformats.org/drawingml/2006/main" marL="914400" lvl="1" indent="0">
              <a:buFont typeface="Wingdings" charset="0"/>
              <a:buNone/>
            </a:pPr>
            <a:r xmlns:a="http://schemas.openxmlformats.org/drawingml/2006/main">
              <a:rPr lang="vi" sz="2400" b="1" dirty="0">
                <a:solidFill>
                  <a:schemeClr val="tx1"/>
                </a:solidFill>
                <a:latin typeface="+mn-lt"/>
              </a:rPr>
              <a:t>Khóa mã hóa: </a:t>
            </a:r>
            <a:r xmlns:a="http://schemas.openxmlformats.org/drawingml/2006/main">
              <a:rPr lang="vi" sz="2400" dirty="0">
                <a:latin typeface="+mn-lt"/>
              </a:rPr>
              <a:t>n mật mã thay thế và </a:t>
            </a:r>
            <a:r xmlns:a="http://schemas.openxmlformats.org/drawingml/2006/main">
              <a:rPr lang="vi" sz="2400" dirty="0" smtClean="0">
                <a:latin typeface="+mn-lt"/>
              </a:rPr>
              <a:t>mẫu tuần hoàn</a:t>
            </a:r>
            <a:endParaRPr xmlns:a="http://schemas.openxmlformats.org/drawingml/2006/main" lang="en-US" sz="2400" dirty="0">
              <a:latin typeface="+mn-lt"/>
            </a:endParaRPr>
          </a:p>
          <a:p>
            <a:pPr xmlns:a="http://schemas.openxmlformats.org/drawingml/2006/main" marL="740664" lvl="1" indent="-283464">
              <a:buFont typeface="Arial" panose="020B0604020202020204" pitchFamily="34" charset="0"/>
              <a:buChar char="–"/>
            </a:pPr>
            <a:r xmlns:a="http://schemas.openxmlformats.org/drawingml/2006/main">
              <a:rPr lang="vi" sz="2400" dirty="0">
                <a:latin typeface="+mn-lt"/>
              </a:rPr>
              <a:t>khóa không cần chỉ là </a:t>
            </a:r>
            <a:r xmlns:a="http://schemas.openxmlformats.org/drawingml/2006/main">
              <a:rPr lang="vi" sz="2400" dirty="0" smtClean="0">
                <a:latin typeface="+mn-lt"/>
              </a:rPr>
              <a:t>mẫu n-bit</a:t>
            </a:r>
            <a:endParaRPr xmlns:a="http://schemas.openxmlformats.org/drawingml/2006/main" lang="en-US" sz="2400" dirty="0">
              <a:latin typeface="+mn-lt"/>
            </a:endParaRPr>
          </a:p>
        </p:txBody>
      </p:sp>
    </p:spTree>
    <p:extLst>
      <p:ext uri="{BB962C8B-B14F-4D97-AF65-F5344CB8AC3E}">
        <p14:creationId xmlns:p14="http://schemas.microsoft.com/office/powerpoint/2010/main" val="5739358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Hạn chế của Tường lửa, Cổng</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4608924"/>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smtClean="0">
                <a:solidFill>
                  <a:srgbClr val="000000"/>
                </a:solidFill>
                <a:latin typeface="Arial (Body)"/>
                <a:ea typeface="ＭＳ Ｐゴシック" charset="0"/>
              </a:rPr>
              <a:t>Tôi</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200" b="1" dirty="0" smtClean="0">
                <a:solidFill>
                  <a:srgbClr val="000000"/>
                </a:solidFill>
                <a:latin typeface="Arial (Body)"/>
                <a:ea typeface="ＭＳ Ｐゴシック" charset="0"/>
              </a:rPr>
              <a:t>Giả mạo P </a:t>
            </a:r>
            <a:r xmlns:a="http://schemas.openxmlformats.org/drawingml/2006/main">
              <a:rPr lang="vi" sz="2200" b="1" dirty="0">
                <a:solidFill>
                  <a:srgbClr val="000000"/>
                </a:solidFill>
                <a:latin typeface="Arial (Body)"/>
                <a:ea typeface="ＭＳ Ｐゴシック" charset="0"/>
              </a:rPr>
              <a:t>: </a:t>
            </a:r>
            <a:r xmlns:a="http://schemas.openxmlformats.org/drawingml/2006/main">
              <a:rPr lang="vi" sz="2200" dirty="0">
                <a:solidFill>
                  <a:srgbClr val="000000"/>
                </a:solidFill>
                <a:latin typeface="Arial (Body)"/>
                <a:ea typeface="ＭＳ Ｐゴシック" charset="0"/>
              </a:rPr>
              <a:t>bộ định tuyến </a:t>
            </a:r>
            <a:r xmlns:a="http://schemas.openxmlformats.org/drawingml/2006/main">
              <a:rPr lang="vi" altLang="ja-JP" sz="2200" dirty="0" smtClean="0">
                <a:solidFill>
                  <a:srgbClr val="000000"/>
                </a:solidFill>
                <a:latin typeface="Arial (Body)"/>
                <a:ea typeface="ＭＳ Ｐゴシック" charset="0"/>
              </a:rPr>
              <a:t>không </a:t>
            </a:r>
            <a:r xmlns:a="http://schemas.openxmlformats.org/drawingml/2006/main">
              <a:rPr lang="vi" sz="2200" dirty="0" smtClean="0">
                <a:solidFill>
                  <a:srgbClr val="000000"/>
                </a:solidFill>
                <a:latin typeface="Arial (Body)"/>
                <a:ea typeface="ＭＳ Ｐゴシック" charset="0"/>
              </a:rPr>
              <a:t>thể </a:t>
            </a:r>
            <a:r xmlns:a="http://schemas.openxmlformats.org/drawingml/2006/main">
              <a:rPr lang="vi" altLang="ja-JP" sz="2200" dirty="0">
                <a:solidFill>
                  <a:srgbClr val="000000"/>
                </a:solidFill>
                <a:latin typeface="Arial (Body)"/>
                <a:ea typeface="ＭＳ Ｐゴシック" charset="0"/>
              </a:rPr>
              <a:t>biết liệu dữ liệu </a:t>
            </a:r>
            <a:r xmlns:a="http://schemas.openxmlformats.org/drawingml/2006/main">
              <a:rPr lang="vi" altLang="ja-JP" sz="2200" dirty="0" smtClean="0">
                <a:solidFill>
                  <a:srgbClr val="000000"/>
                </a:solidFill>
                <a:latin typeface="Arial (Body)"/>
                <a:ea typeface="ＭＳ Ｐゴシック" charset="0"/>
              </a:rPr>
              <a:t>“thực sự” </a:t>
            </a:r>
            <a:r xmlns:a="http://schemas.openxmlformats.org/drawingml/2006/main">
              <a:rPr lang="vi" altLang="ja-JP" sz="2200" dirty="0">
                <a:solidFill>
                  <a:srgbClr val="000000"/>
                </a:solidFill>
                <a:latin typeface="Arial (Body)"/>
                <a:ea typeface="ＭＳ Ｐゴシック" charset="0"/>
              </a:rPr>
              <a:t>có đến từ nguồn đã xác nhận hay không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nếu nhiều </a:t>
            </a:r>
            <a:r xmlns:a="http://schemas.openxmlformats.org/drawingml/2006/main">
              <a:rPr lang="vi" sz="2200" dirty="0" smtClean="0">
                <a:solidFill>
                  <a:srgbClr val="000000"/>
                </a:solidFill>
                <a:latin typeface="Arial (Body)"/>
                <a:ea typeface="ＭＳ Ｐゴシック" charset="0"/>
              </a:rPr>
              <a:t>ứng dụng' </a:t>
            </a:r>
            <a:r xmlns:a="http://schemas.openxmlformats.org/drawingml/2006/main">
              <a:rPr lang="vi" altLang="ja-JP" sz="2200" dirty="0" smtClean="0">
                <a:solidFill>
                  <a:srgbClr val="000000"/>
                </a:solidFill>
                <a:latin typeface="Arial (Body)"/>
                <a:ea typeface="ＭＳ Ｐゴシック" charset="0"/>
              </a:rPr>
              <a:t>s </a:t>
            </a:r>
            <a:r xmlns:a="http://schemas.openxmlformats.org/drawingml/2006/main">
              <a:rPr lang="vi" altLang="ja-JP" sz="2200" dirty="0">
                <a:solidFill>
                  <a:srgbClr val="000000"/>
                </a:solidFill>
                <a:latin typeface="Arial (Body)"/>
                <a:ea typeface="ＭＳ Ｐゴシック" charset="0"/>
              </a:rPr>
              <a:t>. cần điều trị đặc biệt, mỗi người có ứng dụng riêng. cổng vào</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phần mềm máy khách phải biết cách liên lạc với cổng.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ví dụ: phải đặt </a:t>
            </a:r>
            <a:r xmlns:a="http://schemas.openxmlformats.org/drawingml/2006/main">
              <a:rPr lang="vi" sz="22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Địa chỉ P </a:t>
            </a:r>
            <a:r xmlns:a="http://schemas.openxmlformats.org/drawingml/2006/main">
              <a:rPr lang="vi" sz="2200" dirty="0">
                <a:solidFill>
                  <a:srgbClr val="000000"/>
                </a:solidFill>
                <a:latin typeface="Arial (Body)"/>
                <a:ea typeface="ＭＳ Ｐゴシック" charset="0"/>
              </a:rPr>
              <a:t>của proxy trong </a:t>
            </a:r>
            <a:r xmlns:a="http://schemas.openxmlformats.org/drawingml/2006/main">
              <a:rPr lang="vi" sz="2200" dirty="0" smtClean="0">
                <a:solidFill>
                  <a:srgbClr val="000000"/>
                </a:solidFill>
                <a:latin typeface="Arial (Body)"/>
                <a:ea typeface="ＭＳ Ｐゴシック" charset="0"/>
              </a:rPr>
              <a:t>trình duyệt Web</a:t>
            </a:r>
          </a:p>
          <a:p>
            <a:pPr xmlns:a="http://schemas.openxmlformats.org/drawingml/2006/main" marL="255651" lvl="0" indent="-255651" eaLnBrk="0" fontAlgn="base" hangingPunct="0">
              <a:spcAft>
                <a:spcPct val="0"/>
              </a:spcAft>
            </a:pPr>
            <a:r xmlns:a="http://schemas.openxmlformats.org/drawingml/2006/main">
              <a:rPr lang="vi" sz="2200" dirty="0">
                <a:solidFill>
                  <a:srgbClr val="000000"/>
                </a:solidFill>
                <a:latin typeface="Arial (Body)"/>
                <a:ea typeface="ＭＳ Ｐゴシック" charset="0"/>
              </a:rPr>
              <a:t>các bộ lọc thường sử dụng chính sách tất cả hoặc không có gì cho U</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P</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pPr>
            <a:r xmlns:a="http://schemas.openxmlformats.org/drawingml/2006/main">
              <a:rPr lang="vi" sz="2200" b="1" dirty="0">
                <a:solidFill>
                  <a:srgbClr val="000000"/>
                </a:solidFill>
                <a:latin typeface="Arial (Body)"/>
                <a:ea typeface="ＭＳ Ｐゴシック" charset="0"/>
              </a:rPr>
              <a:t>cân bằng: mức độ giao tiếp với thế giới bên ngoài, mức độ an ninh</a:t>
            </a:r>
          </a:p>
          <a:p>
            <a:pPr xmlns:a="http://schemas.openxmlformats.org/drawingml/2006/main" marL="255651" lvl="0" indent="-255651" eaLnBrk="0" fontAlgn="base" hangingPunct="0">
              <a:spcAft>
                <a:spcPct val="0"/>
              </a:spcAft>
            </a:pPr>
            <a:r xmlns:a="http://schemas.openxmlformats.org/drawingml/2006/main">
              <a:rPr lang="vi" sz="2200" dirty="0">
                <a:solidFill>
                  <a:srgbClr val="000000"/>
                </a:solidFill>
                <a:latin typeface="Arial (Body)"/>
                <a:ea typeface="ＭＳ Ｐゴシック" charset="0"/>
              </a:rPr>
              <a:t>nhiều trang web được bảo vệ cao vẫn bị </a:t>
            </a:r>
            <a:r xmlns:a="http://schemas.openxmlformats.org/drawingml/2006/main">
              <a:rPr lang="vi" sz="2200" dirty="0" smtClean="0">
                <a:solidFill>
                  <a:srgbClr val="000000"/>
                </a:solidFill>
                <a:latin typeface="Arial (Body)"/>
                <a:ea typeface="ＭＳ Ｐゴシック" charset="0"/>
              </a:rPr>
              <a:t>tấn công</a:t>
            </a:r>
            <a:endParaRPr xmlns:a="http://schemas.openxmlformats.org/drawingml/2006/main"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8968946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Hệ thống phát hiện xâm nhập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eaLnBrk="0" fontAlgn="base" hangingPunct="0">
              <a:spcAft>
                <a:spcPct val="0"/>
              </a:spcAft>
            </a:pPr>
            <a:r xmlns:a="http://schemas.openxmlformats.org/drawingml/2006/main">
              <a:rPr lang="vi" sz="2400" dirty="0">
                <a:solidFill>
                  <a:srgbClr val="000000"/>
                </a:solidFill>
                <a:latin typeface="Arial (Body)"/>
                <a:ea typeface="ＭＳ Ｐゴシック" charset="0"/>
              </a:rPr>
              <a:t>lọc gói tin:</a:t>
            </a:r>
          </a:p>
          <a:p>
            <a:pPr xmlns:a="http://schemas.openxmlformats.org/drawingml/2006/main" marL="741600" lvl="1" indent="-284400" eaLnBrk="0" fontAlgn="base" hangingPunct="0">
              <a:spcAft>
                <a:spcPct val="0"/>
              </a:spcAft>
            </a:pPr>
            <a:r xmlns:a="http://schemas.openxmlformats.org/drawingml/2006/main">
              <a:rPr lang="vi" sz="2400" dirty="0">
                <a:solidFill>
                  <a:srgbClr val="000000"/>
                </a:solidFill>
                <a:latin typeface="Arial (Body)"/>
                <a:ea typeface="ＭＳ Ｐゴシック" charset="0"/>
              </a:rPr>
              <a:t>hoạt động trên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Chỉ </a:t>
            </a:r>
            <a:r xmlns:a="http://schemas.openxmlformats.org/drawingml/2006/main">
              <a:rPr lang="vi" sz="2400" dirty="0" smtClean="0">
                <a:solidFill>
                  <a:srgbClr val="000000"/>
                </a:solidFill>
                <a:latin typeface="Arial (Body)"/>
                <a:ea typeface="ＭＳ Ｐゴシック" charset="0"/>
              </a:rPr>
              <a:t>tiêu đề P</a:t>
            </a:r>
          </a:p>
          <a:p>
            <a:pPr xmlns:a="http://schemas.openxmlformats.org/drawingml/2006/main" marL="741600" lvl="1" indent="-284400" eaLnBrk="0" fontAlgn="base" hangingPunct="0">
              <a:spcAft>
                <a:spcPct val="0"/>
              </a:spcAft>
            </a:pPr>
            <a:r xmlns:a="http://schemas.openxmlformats.org/drawingml/2006/main">
              <a:rPr lang="vi" sz="2400" dirty="0">
                <a:solidFill>
                  <a:srgbClr val="000000"/>
                </a:solidFill>
                <a:latin typeface="Arial (Body)"/>
                <a:ea typeface="ＭＳ Ｐゴシック" charset="0"/>
              </a:rPr>
              <a:t>không kiểm tra tương quan giữa </a:t>
            </a:r>
            <a:r xmlns:a="http://schemas.openxmlformats.org/drawingml/2006/main">
              <a:rPr lang="vi" sz="2400" dirty="0" smtClean="0">
                <a:solidFill>
                  <a:srgbClr val="000000"/>
                </a:solidFill>
                <a:latin typeface="Arial (Body)"/>
                <a:ea typeface="ＭＳ Ｐゴシック" charset="0"/>
              </a:rPr>
              <a:t>các phiên</a:t>
            </a:r>
            <a:endParaRPr xmlns:a="http://schemas.openxmlformats.org/drawingml/2006/main" lang="en-US" sz="2400" dirty="0">
              <a:solidFill>
                <a:srgbClr val="000000"/>
              </a:solidFill>
              <a:latin typeface="Arial (Body)"/>
              <a:ea typeface="ＭＳ Ｐゴシック" charset="0"/>
            </a:endParaRPr>
          </a:p>
          <a:p>
            <a:pPr xmlns:a="http://schemas.openxmlformats.org/drawingml/2006/main" eaLnBrk="0" fontAlgn="base" hangingPunct="0">
              <a:spcAft>
                <a:spcPct val="0"/>
              </a:spcAft>
            </a:pPr>
            <a:r xmlns:a="http://schemas.openxmlformats.org/drawingml/2006/main">
              <a:rPr lang="vi" sz="2400" b="1" dirty="0" smtClean="0">
                <a:solidFill>
                  <a:srgbClr val="000000"/>
                </a:solidFill>
                <a:latin typeface="Arial (Body)"/>
                <a:ea typeface="ＭＳ Ｐゴシック" charset="0"/>
              </a:rPr>
              <a:t>Tôi</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Đ.</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S: </a:t>
            </a:r>
            <a:r xmlns:a="http://schemas.openxmlformats.org/drawingml/2006/main">
              <a:rPr lang="vi" sz="2400" b="1" dirty="0">
                <a:solidFill>
                  <a:srgbClr val="000000"/>
                </a:solidFill>
                <a:latin typeface="Arial (Body)"/>
                <a:ea typeface="ＭＳ Ｐゴシック" charset="0"/>
              </a:rPr>
              <a:t>hệ thống phát hiện xâm nhập</a:t>
            </a:r>
          </a:p>
          <a:p>
            <a:pPr xmlns:a="http://schemas.openxmlformats.org/drawingml/2006/main" marL="741600" lvl="1" indent="-284400" eaLnBrk="0" fontAlgn="base" hangingPunct="0">
              <a:spcAft>
                <a:spcPct val="0"/>
              </a:spcAft>
            </a:pPr>
            <a:r xmlns:a="http://schemas.openxmlformats.org/drawingml/2006/main">
              <a:rPr lang="vi" sz="2400" b="1" dirty="0">
                <a:solidFill>
                  <a:srgbClr val="000000"/>
                </a:solidFill>
                <a:latin typeface="Arial (Body)"/>
                <a:ea typeface="ＭＳ Ｐゴシック" charset="0"/>
              </a:rPr>
              <a:t>kiểm tra gói sâu: </a:t>
            </a:r>
            <a:r xmlns:a="http://schemas.openxmlformats.org/drawingml/2006/main">
              <a:rPr lang="vi" sz="2400" dirty="0">
                <a:solidFill>
                  <a:srgbClr val="000000"/>
                </a:solidFill>
                <a:latin typeface="Arial (Body)"/>
                <a:ea typeface="ＭＳ Ｐゴシック" charset="0"/>
              </a:rPr>
              <a:t>xem nội dung gói (ví dụ: kiểm tra chuỗi ký tự trong gói dựa trên cơ sở dữ liệu của vi-rút đã biết, chuỗi tấn công)</a:t>
            </a:r>
          </a:p>
          <a:p>
            <a:pPr xmlns:a="http://schemas.openxmlformats.org/drawingml/2006/main" marL="741600" lvl="1" indent="-284400" eaLnBrk="0" fontAlgn="base" hangingPunct="0">
              <a:spcAft>
                <a:spcPct val="0"/>
              </a:spcAft>
            </a:pPr>
            <a:r xmlns:a="http://schemas.openxmlformats.org/drawingml/2006/main">
              <a:rPr lang="vi" sz="2400" b="1" dirty="0">
                <a:solidFill>
                  <a:srgbClr val="000000"/>
                </a:solidFill>
                <a:latin typeface="Arial (Body)"/>
                <a:ea typeface="ＭＳ Ｐゴシック" charset="0"/>
              </a:rPr>
              <a:t>kiểm tra mối tương quan </a:t>
            </a:r>
            <a:r xmlns:a="http://schemas.openxmlformats.org/drawingml/2006/main">
              <a:rPr lang="vi" sz="2400" dirty="0">
                <a:solidFill>
                  <a:srgbClr val="000000"/>
                </a:solidFill>
                <a:latin typeface="Arial (Body)"/>
                <a:ea typeface="ＭＳ Ｐゴシック" charset="0"/>
              </a:rPr>
              <a:t>giữa nhiều gói tin</a:t>
            </a:r>
          </a:p>
          <a:p>
            <a:pPr xmlns:a="http://schemas.openxmlformats.org/drawingml/2006/main" lvl="2" eaLnBrk="0" fontAlgn="base" hangingPunct="0">
              <a:spcAft>
                <a:spcPct val="0"/>
              </a:spcAft>
            </a:pPr>
            <a:r xmlns:a="http://schemas.openxmlformats.org/drawingml/2006/main">
              <a:rPr lang="vi" sz="2400" dirty="0">
                <a:solidFill>
                  <a:srgbClr val="000000"/>
                </a:solidFill>
                <a:latin typeface="Arial (Body)"/>
                <a:ea typeface="ＭＳ Ｐゴシック" charset="0"/>
                <a:cs typeface="Gill Sans MT" charset="0"/>
              </a:rPr>
              <a:t>quét cổng</a:t>
            </a:r>
          </a:p>
          <a:p>
            <a:pPr xmlns:a="http://schemas.openxmlformats.org/drawingml/2006/main" lvl="2" eaLnBrk="0" fontAlgn="base" hangingPunct="0">
              <a:spcAft>
                <a:spcPct val="0"/>
              </a:spcAft>
            </a:pPr>
            <a:r xmlns:a="http://schemas.openxmlformats.org/drawingml/2006/main">
              <a:rPr lang="vi" sz="2400" dirty="0">
                <a:solidFill>
                  <a:srgbClr val="000000"/>
                </a:solidFill>
                <a:latin typeface="Arial (Body)"/>
                <a:ea typeface="ＭＳ Ｐゴシック" charset="0"/>
                <a:cs typeface="Gill Sans MT" charset="0"/>
              </a:rPr>
              <a:t>ánh xạ mạng</a:t>
            </a:r>
          </a:p>
          <a:p>
            <a:pPr xmlns:a="http://schemas.openxmlformats.org/drawingml/2006/main" lvl="2" eaLnBrk="0" fontAlgn="base" hangingPunct="0">
              <a:spcAft>
                <a:spcPct val="0"/>
              </a:spcAft>
            </a:pPr>
            <a:r xmlns:a="http://schemas.openxmlformats.org/drawingml/2006/main">
              <a:rPr lang="vi" sz="2400" dirty="0">
                <a:solidFill>
                  <a:srgbClr val="000000"/>
                </a:solidFill>
                <a:latin typeface="Arial (Body)"/>
                <a:ea typeface="ＭＳ Ｐゴシック" charset="0"/>
                <a:cs typeface="Gill Sans MT" charset="0"/>
              </a:rPr>
              <a:t>Tấn công vào hệ điều hành Dos</a:t>
            </a:r>
          </a:p>
        </p:txBody>
      </p:sp>
    </p:spTree>
    <p:extLst>
      <p:ext uri="{BB962C8B-B14F-4D97-AF65-F5344CB8AC3E}">
        <p14:creationId xmlns:p14="http://schemas.microsoft.com/office/powerpoint/2010/main" val="30095497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Hệ thống phát hiện xâm nhập </a:t>
            </a:r>
            <a:r xmlns:a="http://schemas.openxmlformats.org/drawingml/2006/main">
              <a:rPr lang="vi" sz="2000" b="0" dirty="0">
                <a:latin typeface="Times New Roman" panose="02020603050405020304" pitchFamily="18" charset="0"/>
                <a:ea typeface="ＭＳ Ｐゴシック" charset="0"/>
              </a:rPr>
              <a:t>(2 trên 2)</a:t>
            </a:r>
            <a:endParaRPr xmlns:a="http://schemas.openxmlformats.org/drawingml/2006/main" lang="en-US" dirty="0"/>
          </a:p>
        </p:txBody>
      </p:sp>
      <p:sp>
        <p:nvSpPr>
          <p:cNvPr id="3" name="Text Placeholder 2"/>
          <p:cNvSpPr>
            <a:spLocks noGrp="1"/>
          </p:cNvSpPr>
          <p:nvPr>
            <p:ph type="body" idx="1"/>
          </p:nvPr>
        </p:nvSpPr>
        <p:spPr>
          <a:xfrm>
            <a:off x="457200" y="1600200"/>
            <a:ext cx="8229600" cy="864031"/>
          </a:xfrm>
        </p:spPr>
        <p:txBody>
          <a:bodyPr/>
          <a:lstStyle/>
          <a:p>
            <a:pPr xmlns:a="http://schemas.openxmlformats.org/drawingml/2006/main" marL="0" indent="0">
              <a:buNone/>
            </a:pPr>
            <a:r xmlns:a="http://schemas.openxmlformats.org/drawingml/2006/main">
              <a:rPr lang="vi" sz="2400" dirty="0">
                <a:latin typeface="+mn-lt"/>
              </a:rPr>
              <a:t>nhiều </a:t>
            </a:r>
            <a:r xmlns:a="http://schemas.openxmlformats.org/drawingml/2006/main">
              <a:rPr lang="vi" sz="2400" dirty="0" smtClean="0">
                <a:latin typeface="+mn-lt"/>
              </a:rPr>
              <a:t>tôi</a:t>
            </a:r>
            <a:r xmlns:a="http://schemas.openxmlformats.org/drawingml/2006/main">
              <a:rPr lang="vi" sz="100" dirty="0" smtClean="0">
                <a:latin typeface="+mn-lt"/>
              </a:rPr>
              <a:t> </a:t>
            </a:r>
            <a:r xmlns:a="http://schemas.openxmlformats.org/drawingml/2006/main">
              <a:rPr lang="vi" sz="2400" dirty="0" smtClean="0">
                <a:latin typeface="+mn-lt"/>
              </a:rPr>
              <a:t>Đ.</a:t>
            </a:r>
            <a:r xmlns:a="http://schemas.openxmlformats.org/drawingml/2006/main">
              <a:rPr lang="vi" sz="100" dirty="0" smtClean="0">
                <a:latin typeface="+mn-lt"/>
              </a:rPr>
              <a:t> </a:t>
            </a:r>
            <a:r xmlns:a="http://schemas.openxmlformats.org/drawingml/2006/main">
              <a:rPr lang="vi" sz="2400" dirty="0" smtClean="0">
                <a:latin typeface="+mn-lt"/>
              </a:rPr>
              <a:t>Ss </a:t>
            </a:r>
            <a:r xmlns:a="http://schemas.openxmlformats.org/drawingml/2006/main">
              <a:rPr lang="vi" sz="2400" dirty="0">
                <a:latin typeface="+mn-lt"/>
              </a:rPr>
              <a:t>: các loại kiểm tra khác nhau tại các </a:t>
            </a:r>
            <a:r xmlns:a="http://schemas.openxmlformats.org/drawingml/2006/main">
              <a:rPr lang="vi" sz="2400" dirty="0" smtClean="0">
                <a:latin typeface="+mn-lt"/>
              </a:rPr>
              <a:t>địa điểm khác nhau</a:t>
            </a:r>
            <a:endParaRPr xmlns:a="http://schemas.openxmlformats.org/drawingml/2006/main" lang="en-US" sz="2400" dirty="0">
              <a:latin typeface="+mn-lt"/>
            </a:endParaRPr>
          </a:p>
        </p:txBody>
      </p:sp>
      <p:pic>
        <p:nvPicPr>
          <p:cNvPr id="5" name="Picture 4" descr="There are 3 linked groups. At the center of the diagram, is a router with a firewall. The router links to all 3 groups. 1, internal network. The router wires to a switch. On the wire is an I D S sensor. The switch wires to another switch and 2 P Cs. The second switch wires to 3 P CS and a server. On the wire between the switch and the server is an I D S sensor. Group 2, demilitarized zone. The central router wires to a switch. on the wire is a I D S sensor. The switch wires to 3 servers. 1, web server. 2, F T P server. 3, D N S server. Group 3, internet."/>
          <p:cNvPicPr>
            <a:picLocks noChangeAspect="1"/>
          </p:cNvPicPr>
          <p:nvPr/>
        </p:nvPicPr>
        <p:blipFill>
          <a:blip r:embed="rId2"/>
          <a:stretch>
            <a:fillRect/>
          </a:stretch>
        </p:blipFill>
        <p:spPr>
          <a:xfrm>
            <a:off x="793075" y="2925641"/>
            <a:ext cx="7557849" cy="3155731"/>
          </a:xfrm>
          <a:prstGeom prst="rect">
            <a:avLst/>
          </a:prstGeom>
        </p:spPr>
      </p:pic>
    </p:spTree>
    <p:extLst>
      <p:ext uri="{BB962C8B-B14F-4D97-AF65-F5344CB8AC3E}">
        <p14:creationId xmlns:p14="http://schemas.microsoft.com/office/powerpoint/2010/main" val="4336335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An ninh mạng (Tổng hợp)</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b="1" dirty="0">
                <a:solidFill>
                  <a:srgbClr val="000000"/>
                </a:solidFill>
                <a:latin typeface="Arial (Body)"/>
                <a:ea typeface="ＭＳ Ｐゴシック" charset="0"/>
              </a:rPr>
              <a:t>kỹ thuật cơ bản…….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mật mã (đối xứng và công khai)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tin nhắn toàn vẹn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xác thực điểm cuối</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b="1" dirty="0">
                <a:solidFill>
                  <a:srgbClr val="000000"/>
                </a:solidFill>
                <a:latin typeface="Arial (Body)"/>
                <a:ea typeface="ＭＳ Ｐゴシック" charset="0"/>
              </a:rPr>
              <a:t>…. được sử dụng trong nhiều tình huống bảo mật khác nhau</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email an toàn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vận chuyển an toàn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L)</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giây</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802.11</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b="1" dirty="0">
                <a:solidFill>
                  <a:srgbClr val="000000"/>
                </a:solidFill>
                <a:latin typeface="Arial (Body)"/>
                <a:ea typeface="ＭＳ Ｐゴシック" charset="0"/>
              </a:rPr>
              <a:t>an ninh hoạt động: tường lửa và </a:t>
            </a:r>
            <a:r xmlns:a="http://schemas.openxmlformats.org/drawingml/2006/main">
              <a:rPr lang="vi" sz="2400" b="1" dirty="0" smtClean="0">
                <a:solidFill>
                  <a:srgbClr val="000000"/>
                </a:solidFill>
                <a:latin typeface="Arial (Body)"/>
                <a:ea typeface="ＭＳ Ｐゴシック" charset="0"/>
              </a:rPr>
              <a:t>tôi</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Đ.</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S</a:t>
            </a:r>
            <a:endParaRPr xmlns:a="http://schemas.openxmlformats.org/drawingml/2006/main" lang="en-US" sz="2400" b="1" dirty="0">
              <a:solidFill>
                <a:srgbClr val="000000"/>
              </a:solidFill>
              <a:latin typeface="Arial (Body)"/>
              <a:ea typeface="ＭＳ Ｐゴシック" charset="0"/>
            </a:endParaRPr>
          </a:p>
        </p:txBody>
      </p:sp>
    </p:spTree>
    <p:extLst>
      <p:ext uri="{BB962C8B-B14F-4D97-AF65-F5344CB8AC3E}">
        <p14:creationId xmlns:p14="http://schemas.microsoft.com/office/powerpoint/2010/main" val="1853972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xmlns:a="http://schemas.openxmlformats.org/drawingml/2006/main">
              <a:rPr lang="vi" dirty="0" smtClean="0">
                <a:latin typeface="Times New Roman" panose="02020603050405020304" pitchFamily="18" charset="0"/>
              </a:rPr>
              <a:t>bản quyền</a:t>
            </a:r>
            <a:endParaRPr xmlns:a="http://schemas.openxmlformats.org/drawingml/2006/main"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Mã hóa khóa đối xứng: D</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dirty="0" smtClean="0">
                <a:solidFill>
                  <a:srgbClr val="000000"/>
                </a:solidFill>
                <a:latin typeface="Arial (Body)"/>
                <a:ea typeface="ＭＳ Ｐゴシック" charset="0"/>
              </a:rPr>
              <a:t>Đ.</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200" b="1" dirty="0" smtClean="0">
                <a:solidFill>
                  <a:srgbClr val="000000"/>
                </a:solidFill>
                <a:latin typeface="Arial (Body)"/>
                <a:ea typeface="ＭＳ Ｐゴシック" charset="0"/>
              </a:rPr>
              <a:t>e</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200" b="1" dirty="0" smtClean="0">
                <a:solidFill>
                  <a:srgbClr val="000000"/>
                </a:solidFill>
                <a:latin typeface="Arial (Body)"/>
                <a:ea typeface="ＭＳ Ｐゴシック" charset="0"/>
              </a:rPr>
              <a:t>S: </a:t>
            </a:r>
            <a:r xmlns:a="http://schemas.openxmlformats.org/drawingml/2006/main">
              <a:rPr lang="vi" sz="2200" b="1" dirty="0">
                <a:solidFill>
                  <a:srgbClr val="000000"/>
                </a:solidFill>
                <a:latin typeface="Arial (Body)"/>
                <a:ea typeface="ＭＳ Ｐゴシック" charset="0"/>
              </a:rPr>
              <a:t>Tiêu chuẩn mã hóa dữ liệu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bạn</a:t>
            </a:r>
            <a:r xmlns:a="http://schemas.openxmlformats.org/drawingml/2006/main">
              <a:rPr lang="vi" sz="100" dirty="0" smtClean="0">
                <a:solidFill>
                  <a:srgbClr val="000000"/>
                </a:solidFill>
                <a:latin typeface="Arial (Body)"/>
                <a:ea typeface="ＭＳ Ｐゴシック" charset="0"/>
              </a:rPr>
              <a:t> Tiêu chuẩn </a:t>
            </a:r>
            <a:r xmlns:a="http://schemas.openxmlformats.org/drawingml/2006/main">
              <a:rPr lang="vi" sz="2200" dirty="0" smtClean="0">
                <a:solidFill>
                  <a:srgbClr val="000000"/>
                </a:solidFill>
                <a:latin typeface="Arial (Body)"/>
                <a:ea typeface="ＭＳ Ｐゴシック" charset="0"/>
              </a:rPr>
              <a:t>mã hóa S </a:t>
            </a:r>
            <a:r xmlns:a="http://schemas.openxmlformats.org/drawingml/2006/main">
              <a:rPr lang="vi" sz="2200" dirty="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T </a:t>
            </a:r>
            <a:r xmlns:a="http://schemas.openxmlformats.org/drawingml/2006/main">
              <a:rPr lang="vi" sz="2200" dirty="0">
                <a:solidFill>
                  <a:srgbClr val="000000"/>
                </a:solidFill>
                <a:latin typeface="Arial (Body)"/>
                <a:ea typeface="ＭＳ Ｐゴシック" charset="0"/>
              </a:rPr>
              <a:t>1993]</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Khóa đối xứng 56 bit, đầu vào văn bản gốc 64 bit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mật mã khối với chuỗi khối mật mã</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độ an toàn </a:t>
            </a:r>
            <a:r xmlns:a="http://schemas.openxmlformats.org/drawingml/2006/main">
              <a:rPr lang="vi" sz="2200" dirty="0" smtClean="0">
                <a:solidFill>
                  <a:srgbClr val="000000"/>
                </a:solidFill>
                <a:latin typeface="Arial (Body)"/>
                <a:ea typeface="ＭＳ Ｐゴシック" charset="0"/>
              </a:rPr>
              <a:t>của D</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Thử thách S : </a:t>
            </a:r>
            <a:r xmlns:a="http://schemas.openxmlformats.org/drawingml/2006/main">
              <a:rPr lang="vi" sz="2200" dirty="0" smtClean="0">
                <a:solidFill>
                  <a:srgbClr val="000000"/>
                </a:solidFill>
                <a:latin typeface="Arial (Body)"/>
                <a:ea typeface="ＭＳ Ｐゴシック" charset="0"/>
              </a:rPr>
              <a:t>Cụm từ </a:t>
            </a:r>
            <a:r xmlns:a="http://schemas.openxmlformats.org/drawingml/2006/main">
              <a:rPr lang="vi" sz="2200" dirty="0">
                <a:solidFill>
                  <a:srgbClr val="000000"/>
                </a:solidFill>
                <a:latin typeface="Arial (Body)"/>
                <a:ea typeface="ＭＳ Ｐゴシック" charset="0"/>
              </a:rPr>
              <a:t>được mã hóa bằng khóa 56 bit được giải mã </a:t>
            </a:r>
            <a:r xmlns:a="http://schemas.openxmlformats.org/drawingml/2006/main">
              <a:rPr lang="vi" sz="2200" dirty="0">
                <a:solidFill>
                  <a:srgbClr val="000000"/>
                </a:solidFill>
                <a:latin typeface="Arial (Body)"/>
                <a:ea typeface="ＭＳ Ｐゴシック" charset="0"/>
              </a:rPr>
              <a:t>(brute force) trong vòng chưa đầy một ngày</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không có cuộc tấn công phân tích tốt được biết đến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làm </a:t>
            </a:r>
            <a:r xmlns:a="http://schemas.openxmlformats.org/drawingml/2006/main">
              <a:rPr lang="vi" sz="2200" dirty="0" smtClean="0">
                <a:solidFill>
                  <a:srgbClr val="000000"/>
                </a:solidFill>
                <a:latin typeface="Arial (Body)"/>
                <a:ea typeface="ＭＳ Ｐゴシック" charset="0"/>
              </a:rPr>
              <a:t>D</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An toàn hơn </a:t>
            </a:r>
            <a:r xmlns:a="http://schemas.openxmlformats.org/drawingml/2006/main">
              <a:rPr lang="vi" sz="2200" dirty="0">
                <a:solidFill>
                  <a:srgbClr val="000000"/>
                </a:solidFill>
                <a:latin typeface="Arial (Body)"/>
                <a:ea typeface="ＭＳ Ｐゴシック" charset="0"/>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3D</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 </a:t>
            </a:r>
            <a:r xmlns:a="http://schemas.openxmlformats.org/drawingml/2006/main">
              <a:rPr lang="vi" sz="2200" dirty="0">
                <a:solidFill>
                  <a:srgbClr val="000000"/>
                </a:solidFill>
                <a:latin typeface="Arial (Body)"/>
                <a:ea typeface="ＭＳ Ｐゴシック" charset="0"/>
              </a:rPr>
              <a:t>: mã hóa 3 lần với 3 khóa khác nhau</a:t>
            </a:r>
          </a:p>
        </p:txBody>
      </p:sp>
    </p:spTree>
    <p:extLst>
      <p:ext uri="{BB962C8B-B14F-4D97-AF65-F5344CB8AC3E}">
        <p14:creationId xmlns:p14="http://schemas.microsoft.com/office/powerpoint/2010/main" val="3032405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K </a:t>
            </a:r>
            <a:r xmlns:a="http://schemas.openxmlformats.org/drawingml/2006/main">
              <a:rPr lang="vi" dirty="0" smtClean="0">
                <a:latin typeface="Times New Roman" panose="02020603050405020304" pitchFamily="18" charset="0"/>
                <a:cs typeface="Times New Roman" panose="02020603050405020304" pitchFamily="18" charset="0"/>
              </a:rPr>
              <a:t>ey Crypto đối xứng </a:t>
            </a:r>
            <a:r xmlns:a="http://schemas.openxmlformats.org/drawingml/2006/main">
              <a:rPr lang="vi" dirty="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D</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e</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S </a:t>
            </a:r>
            <a:r xmlns:a="http://schemas.openxmlformats.org/drawingml/2006/main">
              <a:rPr lang="vi" sz="2000" b="0" dirty="0" smtClean="0">
                <a:latin typeface="Times New Roman" panose="02020603050405020304" pitchFamily="18" charset="0"/>
                <a:cs typeface="Times New Roman" panose="02020603050405020304" pitchFamily="18" charset="0"/>
              </a:rPr>
              <a:t>(2 trên 2)</a:t>
            </a:r>
            <a:endParaRPr xmlns:a="http://schemas.openxmlformats.org/drawingml/2006/main"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310743" cy="4525963"/>
          </a:xfrm>
        </p:spPr>
        <p:txBody>
          <a:bodyPr/>
          <a:lstStyle/>
          <a:p>
            <a:pPr xmlns:a="http://schemas.openxmlformats.org/drawingml/2006/main" marL="0" indent="0">
              <a:buNone/>
            </a:pPr>
            <a:r xmlns:a="http://schemas.openxmlformats.org/drawingml/2006/main">
              <a:rPr lang="vi" sz="2400" b="1" dirty="0" smtClean="0">
                <a:solidFill>
                  <a:schemeClr val="tx1"/>
                </a:solidFill>
                <a:latin typeface="+mn-lt"/>
                <a:cs typeface="Arial" charset="0"/>
              </a:rPr>
              <a:t>Đ.</a:t>
            </a:r>
            <a:r xmlns:a="http://schemas.openxmlformats.org/drawingml/2006/main">
              <a:rPr lang="vi" sz="100" b="1" dirty="0" smtClean="0">
                <a:solidFill>
                  <a:schemeClr val="tx1"/>
                </a:solidFill>
                <a:latin typeface="+mn-lt"/>
                <a:cs typeface="Arial" charset="0"/>
              </a:rPr>
              <a:t> </a:t>
            </a:r>
            <a:r xmlns:a="http://schemas.openxmlformats.org/drawingml/2006/main">
              <a:rPr lang="vi" sz="2400" b="1" dirty="0" smtClean="0">
                <a:solidFill>
                  <a:schemeClr val="tx1"/>
                </a:solidFill>
                <a:latin typeface="+mn-lt"/>
                <a:cs typeface="Arial" charset="0"/>
              </a:rPr>
              <a:t>e</a:t>
            </a:r>
            <a:r xmlns:a="http://schemas.openxmlformats.org/drawingml/2006/main">
              <a:rPr lang="vi" sz="100" b="1" dirty="0" smtClean="0">
                <a:solidFill>
                  <a:schemeClr val="tx1"/>
                </a:solidFill>
                <a:latin typeface="+mn-lt"/>
                <a:cs typeface="Arial" charset="0"/>
              </a:rPr>
              <a:t> </a:t>
            </a:r>
            <a:r xmlns:a="http://schemas.openxmlformats.org/drawingml/2006/main">
              <a:rPr lang="vi" sz="2400" b="1" dirty="0">
                <a:solidFill>
                  <a:schemeClr val="tx1"/>
                </a:solidFill>
                <a:latin typeface="+mn-lt"/>
                <a:cs typeface="Arial" charset="0"/>
              </a:rPr>
              <a:t>hoạt động </a:t>
            </a:r>
            <a:r xmlns:a="http://schemas.openxmlformats.org/drawingml/2006/main">
              <a:rPr lang="vi" sz="2400" b="1" dirty="0" smtClean="0">
                <a:solidFill>
                  <a:schemeClr val="tx1"/>
                </a:solidFill>
                <a:latin typeface="+mn-lt"/>
                <a:cs typeface="Arial" charset="0"/>
              </a:rPr>
              <a:t>của S</a:t>
            </a:r>
          </a:p>
          <a:p>
            <a:pPr xmlns:a="http://schemas.openxmlformats.org/drawingml/2006/main" marL="0" indent="0">
              <a:buNone/>
            </a:pPr>
            <a:r xmlns:a="http://schemas.openxmlformats.org/drawingml/2006/main">
              <a:rPr lang="vi" sz="2400" dirty="0">
                <a:latin typeface="+mn-lt"/>
              </a:rPr>
              <a:t>hoán vị ban đầu </a:t>
            </a:r>
            <a:r xmlns:a="http://schemas.openxmlformats.org/drawingml/2006/main">
              <a:rPr lang="vi" sz="2400" dirty="0" smtClean="0">
                <a:latin typeface="+mn-lt"/>
              </a:rPr>
              <a:t>16 </a:t>
            </a:r>
            <a:r xmlns:a="http://schemas.openxmlformats.org/drawingml/2006/main">
              <a:rPr lang="vi" sz="2400" dirty="0" smtClean="0">
                <a:latin typeface="+mn-lt"/>
              </a:rPr>
              <a:t>“ </a:t>
            </a:r>
            <a:r xmlns:a="http://schemas.openxmlformats.org/drawingml/2006/main">
              <a:rPr lang="vi" altLang="ja-JP" sz="2400" dirty="0" smtClean="0">
                <a:latin typeface="+mn-lt"/>
              </a:rPr>
              <a:t>vòng” </a:t>
            </a:r>
            <a:r xmlns:a="http://schemas.openxmlformats.org/drawingml/2006/main">
              <a:rPr lang="vi" altLang="ja-JP" sz="2400" dirty="0" smtClean="0">
                <a:latin typeface="+mn-lt"/>
              </a:rPr>
              <a:t>ứng dụng </a:t>
            </a:r>
            <a:r xmlns:a="http://schemas.openxmlformats.org/drawingml/2006/main">
              <a:rPr lang="vi" altLang="ja-JP" sz="2400" dirty="0">
                <a:latin typeface="+mn-lt"/>
              </a:rPr>
              <a:t>chức năng </a:t>
            </a:r>
            <a:r xmlns:a="http://schemas.openxmlformats.org/drawingml/2006/main">
              <a:rPr lang="vi" sz="2400" dirty="0">
                <a:latin typeface="+mn-lt"/>
              </a:rPr>
              <a:t>giống hệt nhau </a:t>
            </a:r>
            <a:r xmlns:a="http://schemas.openxmlformats.org/drawingml/2006/main">
              <a:rPr lang="vi" altLang="ja-JP" sz="2400" dirty="0">
                <a:latin typeface="+mn-lt"/>
              </a:rPr>
              <a:t>, mỗi vòng sử dụng 48 bit khác nhau của </a:t>
            </a:r>
            <a:r xmlns:a="http://schemas.openxmlformats.org/drawingml/2006/main">
              <a:rPr lang="vi" sz="2400" dirty="0" smtClean="0">
                <a:latin typeface="+mn-lt"/>
              </a:rPr>
              <a:t>hoán vị </a:t>
            </a:r>
            <a:endParaRPr xmlns:a="http://schemas.openxmlformats.org/drawingml/2006/main" lang="en-US" sz="2400" dirty="0">
              <a:latin typeface="+mn-lt"/>
            </a:endParaRPr>
            <a:r xmlns:a="http://schemas.openxmlformats.org/drawingml/2006/main">
              <a:rPr lang="vi" altLang="ja-JP" sz="2400" dirty="0" smtClean="0">
                <a:latin typeface="+mn-lt"/>
              </a:rPr>
              <a:t>khóa cuối cùng</a:t>
            </a:r>
          </a:p>
        </p:txBody>
      </p:sp>
      <p:pic>
        <p:nvPicPr>
          <p:cNvPr id="4" name="Picture 8" descr="At the top of a diagram, 64 bit input and 56 bit key are beside each other. Arrows draw down from each item. From the key, 3 arrows point to different parts of input. Input. There are 5 bars below, connected with a series of arrows. Bar 1, 2 parts. 1, L 1. 2, R 1. 4 arrows point from 64 bit input to bar 1, permute. Arrow 1, R 1. 2, L 1. 3, R 1. 4, R 1. Bar 2, 2 parts. 1, L 2. 2, R 2. Between the bars is oval part 1, f left parenthesis, L 1, R 1, K 1 right parenthesis. Key arrow 1, 48 bit K 1, points to this oval. From bar 1 to 2 are 3 arrows. 1, L 2 points to oval 1. 3, R 2 points to oval 1. Oval 1 links to R 2. 2, R 1 points to L 2. Bar 3, 2 parts. 1, L 3. 2, R 3. There is an oval between the parts. F left parenthesis L 2, R 2, K 2 right parenthesis. Key arrow 2, 48 bit K 2, points to oval 2. 3 arrows point from bar 2 to 3. 1, L 2 points to oval 2. 3, R 2 points to oval 2. Oval 2 points to R 3. 2, R 2 points to L 3. Below bar 3 are 3 dots, implying more parts of the diagram. Below this, is bar 4, 2 parts. 1, L 17. 2, R 17. 1 arrow points to L 17. 2 arrows point to a blank oval 3. Key arrow 3, 48 bit K 16, point to oval 3. Oval 3 points to R 17. Bar 5, 64 bit output. There are 4 arrows from bar 4 to 5, permute. 1, from L 17 to far right of bar 5. 2, from L 17, down. 3, from R 17, down. 4, from R 17, to far left of bar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337" y="1583883"/>
            <a:ext cx="3029860" cy="4653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817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Một</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e</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 Tiêu chuẩn mã hóa nâng cao</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khóa đối xứng </a:t>
            </a:r>
            <a:r xmlns:a="http://schemas.openxmlformats.org/drawingml/2006/main">
              <a:rPr lang="vi" sz="2400" dirty="0" smtClean="0">
                <a:solidFill>
                  <a:srgbClr val="000000"/>
                </a:solidFill>
                <a:latin typeface="Arial (Body)"/>
                <a:ea typeface="ＭＳ Ｐゴシック" charset="0"/>
              </a:rPr>
              <a:t>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Tiêu chuẩn </a:t>
            </a:r>
            <a:r xmlns:a="http://schemas.openxmlformats.org/drawingml/2006/main">
              <a:rPr lang="vi" sz="2400" dirty="0" smtClean="0">
                <a:solidFill>
                  <a:srgbClr val="000000"/>
                </a:solidFill>
                <a:latin typeface="Arial (Body)"/>
                <a:ea typeface="ＭＳ Ｐゴシック" charset="0"/>
              </a:rPr>
              <a:t>T , thay thế </a:t>
            </a:r>
            <a:r xmlns:a="http://schemas.openxmlformats.org/drawingml/2006/main">
              <a:rPr lang="vi" sz="2400" dirty="0" smtClean="0">
                <a:solidFill>
                  <a:srgbClr val="000000"/>
                </a:solidFill>
                <a:latin typeface="Arial (Body)"/>
                <a:ea typeface="ＭＳ Ｐゴシック" charset="0"/>
              </a:rPr>
              <a:t>D</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 ( </a:t>
            </a:r>
            <a:r xmlns:a="http://schemas.openxmlformats.org/drawingml/2006/main">
              <a:rPr lang="vi" sz="2400" dirty="0">
                <a:solidFill>
                  <a:srgbClr val="000000"/>
                </a:solidFill>
                <a:latin typeface="Arial (Body)"/>
                <a:ea typeface="ＭＳ Ｐゴシック" charset="0"/>
              </a:rPr>
              <a:t>tháng 11 năm 2001)</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xử lý dữ liệu trong các khối 128 bit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Khóa 128, 192 hoặc 256 bit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giải mã brute force (thử từng phím) mất 1 giây trên </a:t>
            </a:r>
            <a:r xmlns:a="http://schemas.openxmlformats.org/drawingml/2006/main">
              <a:rPr lang="vi" sz="2400" dirty="0" smtClean="0">
                <a:solidFill>
                  <a:srgbClr val="000000"/>
                </a:solidFill>
                <a:latin typeface="Arial (Body)"/>
                <a:ea typeface="ＭＳ Ｐゴシック" charset="0"/>
              </a:rPr>
              <a:t>D</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 </a:t>
            </a:r>
            <a:r xmlns:a="http://schemas.openxmlformats.org/drawingml/2006/main">
              <a:rPr lang="vi" sz="2400" dirty="0">
                <a:solidFill>
                  <a:srgbClr val="000000"/>
                </a:solidFill>
                <a:latin typeface="Arial (Body)"/>
                <a:ea typeface="ＭＳ Ｐゴシック" charset="0"/>
              </a:rPr>
              <a:t>mất 149 nghìn tỷ năm cho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3852382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Mật mã khóa công khai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15" name="Text Placeholder 14"/>
          <p:cNvSpPr>
            <a:spLocks noGrp="1"/>
          </p:cNvSpPr>
          <p:nvPr>
            <p:ph type="body" idx="1"/>
          </p:nvPr>
        </p:nvSpPr>
        <p:spPr>
          <a:xfrm>
            <a:off x="457200" y="1600200"/>
            <a:ext cx="3559629" cy="4327071"/>
          </a:xfrm>
        </p:spPr>
        <p:txBody>
          <a:bodyPr/>
          <a:lstStyle/>
          <a:p>
            <a:pPr xmlns:a="http://schemas.openxmlformats.org/drawingml/2006/main">
              <a:buFont typeface="Wingdings" charset="0"/>
              <a:buNone/>
            </a:pPr>
            <a:r xmlns:a="http://schemas.openxmlformats.org/drawingml/2006/main">
              <a:rPr lang="vi" sz="2400" b="1" dirty="0">
                <a:solidFill>
                  <a:schemeClr val="tx1"/>
                </a:solidFill>
                <a:latin typeface="+mn-lt"/>
              </a:rPr>
              <a:t>mật mã khóa đối xứng</a:t>
            </a:r>
          </a:p>
          <a:p>
            <a:r xmlns:a="http://schemas.openxmlformats.org/drawingml/2006/main">
              <a:rPr lang="vi" sz="2400" dirty="0">
                <a:latin typeface="+mn-lt"/>
              </a:rPr>
              <a:t>yêu cầu người gửi, người nhận biết khóa bí mật dùng chung</a:t>
            </a:r>
          </a:p>
          <a:p>
            <a:r xmlns:a="http://schemas.openxmlformats.org/drawingml/2006/main">
              <a:rPr lang="vi" sz="2400" dirty="0">
                <a:latin typeface="+mn-lt"/>
              </a:rPr>
              <a:t>H: làm thế nào để đồng ý về khóa ngay từ đầu (đặc biệt nếu chưa bao giờ </a:t>
            </a:r>
            <a:r xmlns:a="http://schemas.openxmlformats.org/drawingml/2006/main">
              <a:rPr lang="vi" sz="2400" dirty="0" smtClean="0">
                <a:latin typeface="+mn-lt"/>
              </a:rPr>
              <a:t>“ </a:t>
            </a:r>
            <a:r xmlns:a="http://schemas.openxmlformats.org/drawingml/2006/main">
              <a:rPr lang="vi" altLang="ja-JP" sz="2400" dirty="0" smtClean="0">
                <a:latin typeface="+mn-lt"/>
              </a:rPr>
              <a:t>gặp nhau”)?</a:t>
            </a:r>
            <a:endParaRPr xmlns:a="http://schemas.openxmlformats.org/drawingml/2006/main" lang="en-US" altLang="ja-JP" sz="2400" dirty="0">
              <a:latin typeface="+mn-lt"/>
            </a:endParaRPr>
          </a:p>
        </p:txBody>
      </p:sp>
      <p:sp>
        <p:nvSpPr>
          <p:cNvPr id="14" name="Text Placeholder 13"/>
          <p:cNvSpPr>
            <a:spLocks noGrp="1"/>
          </p:cNvSpPr>
          <p:nvPr>
            <p:ph type="body" idx="2"/>
          </p:nvPr>
        </p:nvSpPr>
        <p:spPr>
          <a:xfrm>
            <a:off x="4245435" y="1600200"/>
            <a:ext cx="4278086" cy="4327071"/>
          </a:xfrm>
        </p:spPr>
        <p:txBody>
          <a:bodyPr/>
          <a:lstStyle/>
          <a:p>
            <a:pPr xmlns:a="http://schemas.openxmlformats.org/drawingml/2006/main" marL="342900" indent="-342900">
              <a:spcBef>
                <a:spcPct val="20000"/>
              </a:spcBef>
              <a:buClr>
                <a:schemeClr val="accent2"/>
              </a:buClr>
              <a:buSzPct val="85000"/>
              <a:buFont typeface="ZapfDingbats" charset="0"/>
              <a:buNone/>
            </a:pPr>
            <a:r xmlns:a="http://schemas.openxmlformats.org/drawingml/2006/main">
              <a:rPr lang="vi" sz="2400" b="1" dirty="0">
                <a:solidFill>
                  <a:schemeClr val="tx1"/>
                </a:solidFill>
                <a:latin typeface="+mn-lt"/>
              </a:rPr>
              <a:t>mật mã khóa công khai</a:t>
            </a:r>
          </a:p>
          <a:p>
            <a:pPr xmlns:a="http://schemas.openxmlformats.org/drawingml/2006/main">
              <a:buClr>
                <a:schemeClr val="tx2"/>
              </a:buClr>
            </a:pPr>
            <a:r xmlns:a="http://schemas.openxmlformats.org/drawingml/2006/main">
              <a:rPr lang="vi" sz="2400" dirty="0">
                <a:latin typeface="+mn-lt"/>
              </a:rPr>
              <a:t>cách tiếp cận hoàn toàn khác [Diffie-Hellman76, </a:t>
            </a:r>
            <a:r xmlns:a="http://schemas.openxmlformats.org/drawingml/2006/main">
              <a:rPr lang="vi" sz="2400" dirty="0" smtClean="0">
                <a:latin typeface="+mn-lt"/>
              </a:rPr>
              <a:t>R</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A78 </a:t>
            </a:r>
            <a:r xmlns:a="http://schemas.openxmlformats.org/drawingml/2006/main">
              <a:rPr lang="vi" sz="2400" dirty="0">
                <a:latin typeface="+mn-lt"/>
              </a:rPr>
              <a:t>]</a:t>
            </a:r>
          </a:p>
          <a:p>
            <a:pPr xmlns:a="http://schemas.openxmlformats.org/drawingml/2006/main">
              <a:buClr>
                <a:schemeClr val="tx2"/>
              </a:buClr>
            </a:pPr>
            <a:r xmlns:a="http://schemas.openxmlformats.org/drawingml/2006/main">
              <a:rPr lang="vi" sz="2400" dirty="0">
                <a:latin typeface="+mn-lt"/>
              </a:rPr>
              <a:t>người gửi, người nhận </a:t>
            </a:r>
            <a:r xmlns:a="http://schemas.openxmlformats.org/drawingml/2006/main">
              <a:rPr lang="vi" sz="2400" b="1" dirty="0">
                <a:solidFill>
                  <a:schemeClr val="tx1"/>
                </a:solidFill>
                <a:latin typeface="+mn-lt"/>
              </a:rPr>
              <a:t>không </a:t>
            </a:r>
            <a:r xmlns:a="http://schemas.openxmlformats.org/drawingml/2006/main">
              <a:rPr lang="vi" sz="2400" dirty="0">
                <a:latin typeface="+mn-lt"/>
              </a:rPr>
              <a:t>chia sẻ khóa bí mật</a:t>
            </a:r>
          </a:p>
          <a:p>
            <a:pPr xmlns:a="http://schemas.openxmlformats.org/drawingml/2006/main">
              <a:buClr>
                <a:schemeClr val="tx2"/>
              </a:buClr>
            </a:pPr>
            <a:r xmlns:a="http://schemas.openxmlformats.org/drawingml/2006/main">
              <a:rPr lang="vi" sz="2400" dirty="0">
                <a:latin typeface="+mn-lt"/>
              </a:rPr>
              <a:t>mã hóa </a:t>
            </a:r>
            <a:r xmlns:a="http://schemas.openxmlformats.org/drawingml/2006/main">
              <a:rPr lang="vi" sz="2400" b="1" dirty="0">
                <a:solidFill>
                  <a:schemeClr val="tx1"/>
                </a:solidFill>
                <a:latin typeface="+mn-lt"/>
              </a:rPr>
              <a:t>công khai </a:t>
            </a:r>
            <a:r xmlns:a="http://schemas.openxmlformats.org/drawingml/2006/main">
              <a:rPr lang="vi" sz="2400" dirty="0" smtClean="0">
                <a:latin typeface="+mn-lt"/>
              </a:rPr>
              <a:t>được biết </a:t>
            </a:r>
            <a:r xmlns:a="http://schemas.openxmlformats.org/drawingml/2006/main">
              <a:rPr lang="vi" sz="2400" dirty="0">
                <a:latin typeface="+mn-lt"/>
              </a:rPr>
              <a:t>đến</a:t>
            </a:r>
            <a:r xmlns:a="http://schemas.openxmlformats.org/drawingml/2006/main">
              <a:rPr lang="vi" sz="2400" i="1" dirty="0">
                <a:solidFill>
                  <a:schemeClr val="accent2"/>
                </a:solidFill>
                <a:latin typeface="+mn-lt"/>
              </a:rPr>
              <a:t> </a:t>
            </a:r>
            <a:r xmlns:a="http://schemas.openxmlformats.org/drawingml/2006/main">
              <a:rPr lang="vi" sz="2400" b="1" dirty="0">
                <a:solidFill>
                  <a:schemeClr val="tx1"/>
                </a:solidFill>
                <a:latin typeface="+mn-lt"/>
              </a:rPr>
              <a:t>tất cả các</a:t>
            </a:r>
          </a:p>
          <a:p>
            <a:pPr xmlns:a="http://schemas.openxmlformats.org/drawingml/2006/main">
              <a:buClr>
                <a:schemeClr val="tx2"/>
              </a:buClr>
            </a:pPr>
            <a:r xmlns:a="http://schemas.openxmlformats.org/drawingml/2006/main">
              <a:rPr lang="vi" sz="2400" dirty="0">
                <a:latin typeface="+mn-lt"/>
              </a:rPr>
              <a:t>khóa giải mã </a:t>
            </a:r>
            <a:r xmlns:a="http://schemas.openxmlformats.org/drawingml/2006/main">
              <a:rPr lang="vi" sz="2400" b="1" dirty="0">
                <a:solidFill>
                  <a:schemeClr val="tx1"/>
                </a:solidFill>
                <a:latin typeface="+mn-lt"/>
              </a:rPr>
              <a:t>riêng chỉ </a:t>
            </a:r>
            <a:r xmlns:a="http://schemas.openxmlformats.org/drawingml/2006/main">
              <a:rPr lang="vi" sz="2400" dirty="0" smtClean="0">
                <a:latin typeface="+mn-lt"/>
              </a:rPr>
              <a:t>người nhận biết</a:t>
            </a:r>
            <a:endParaRPr xmlns:a="http://schemas.openxmlformats.org/drawingml/2006/main" lang="en-US" sz="2400" dirty="0">
              <a:latin typeface="+mn-lt"/>
            </a:endParaRPr>
          </a:p>
        </p:txBody>
      </p:sp>
    </p:spTree>
    <p:extLst>
      <p:ext uri="{BB962C8B-B14F-4D97-AF65-F5344CB8AC3E}">
        <p14:creationId xmlns:p14="http://schemas.microsoft.com/office/powerpoint/2010/main" val="6793043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Mật mã khóa </a:t>
            </a:r>
            <a:r xmlns:a="http://schemas.openxmlformats.org/drawingml/2006/main">
              <a:rPr lang="vi" dirty="0">
                <a:latin typeface="Times New Roman" panose="02020603050405020304" pitchFamily="18" charset="0"/>
                <a:cs typeface="Times New Roman" panose="02020603050405020304" pitchFamily="18" charset="0"/>
              </a:rPr>
              <a:t>công khai </a:t>
            </a:r>
            <a:r xmlns:a="http://schemas.openxmlformats.org/drawingml/2006/main">
              <a:rPr lang="vi" sz="2000" b="0" dirty="0" smtClean="0">
                <a:latin typeface="Times New Roman" panose="02020603050405020304" pitchFamily="18" charset="0"/>
                <a:ea typeface="ＭＳ Ｐゴシック" charset="0"/>
              </a:rPr>
              <a:t>(2 trên </a:t>
            </a:r>
            <a:r xmlns:a="http://schemas.openxmlformats.org/drawingml/2006/main">
              <a:rPr lang="vi" sz="2000" b="0" dirty="0">
                <a:latin typeface="Times New Roman" panose="02020603050405020304" pitchFamily="18" charset="0"/>
                <a:ea typeface="ＭＳ Ｐゴシック" charset="0"/>
              </a:rPr>
              <a:t>2)</a:t>
            </a:r>
            <a:endParaRPr xmlns:a="http://schemas.openxmlformats.org/drawingml/2006/main" lang="en-US" sz="2000" dirty="0">
              <a:latin typeface="Times New Roman" panose="02020603050405020304" pitchFamily="18" charset="0"/>
              <a:cs typeface="Times New Roman" panose="02020603050405020304" pitchFamily="18" charset="0"/>
            </a:endParaRPr>
          </a:p>
        </p:txBody>
      </p:sp>
      <p:pic>
        <p:nvPicPr>
          <p:cNvPr id="5" name="Picture 4" descr="A diagram connects 2 people, Alice and Bob. Alice’s plain text message, m, Alice enters the encryption algorithm. From encryption algorithm, cipher text, K plus sub B of m enters Bob’s decryption algorithm. Bob has two keys. One key is, K plus sub B, Bob’s public key. This key connects to encryption algorithm. The other key is, K minus sub B, Bob’s private key. This connects to decryption algorithm. Plain text, m = K minus sub B left parenthesis K plus sub B of m right parenthesis."/>
          <p:cNvPicPr>
            <a:picLocks noChangeAspect="1"/>
          </p:cNvPicPr>
          <p:nvPr/>
        </p:nvPicPr>
        <p:blipFill>
          <a:blip r:embed="rId2"/>
          <a:stretch>
            <a:fillRect/>
          </a:stretch>
        </p:blipFill>
        <p:spPr>
          <a:xfrm>
            <a:off x="819916" y="1905983"/>
            <a:ext cx="7504167" cy="3046032"/>
          </a:xfrm>
          <a:prstGeom prst="rect">
            <a:avLst/>
          </a:prstGeom>
        </p:spPr>
      </p:pic>
    </p:spTree>
    <p:extLst>
      <p:ext uri="{BB962C8B-B14F-4D97-AF65-F5344CB8AC3E}">
        <p14:creationId xmlns:p14="http://schemas.microsoft.com/office/powerpoint/2010/main" val="83570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Thuật toán mã hóa khóa công khai</a:t>
            </a:r>
          </a:p>
        </p:txBody>
      </p:sp>
      <p:sp>
        <p:nvSpPr>
          <p:cNvPr id="3" name="Content Placeholder 2"/>
          <p:cNvSpPr>
            <a:spLocks noGrp="1"/>
          </p:cNvSpPr>
          <p:nvPr>
            <p:ph sz="quarter" idx="13"/>
          </p:nvPr>
        </p:nvSpPr>
        <p:spPr>
          <a:xfrm>
            <a:off x="457200" y="1559611"/>
            <a:ext cx="8229600" cy="558800"/>
          </a:xfrm>
        </p:spPr>
        <p:txBody>
          <a:bodyPr/>
          <a:lstStyle/>
          <a:p>
            <a:pPr xmlns:a="http://schemas.openxmlformats.org/drawingml/2006/main" marL="0" indent="0">
              <a:buNone/>
            </a:pPr>
            <a:r xmlns:a="http://schemas.openxmlformats.org/drawingml/2006/main">
              <a:rPr lang="vi" sz="2400" dirty="0">
                <a:latin typeface="+mn-lt"/>
                <a:cs typeface="Arial" charset="0"/>
              </a:rPr>
              <a:t>yêu cầu </a:t>
            </a:r>
            <a:r xmlns:a="http://schemas.openxmlformats.org/drawingml/2006/main">
              <a:rPr lang="vi" sz="2400" dirty="0" smtClean="0">
                <a:latin typeface="+mn-lt"/>
                <a:cs typeface="Arial" charset="0"/>
              </a:rPr>
              <a:t>:</a:t>
            </a:r>
            <a:endParaRPr xmlns:a="http://schemas.openxmlformats.org/drawingml/2006/main" lang="en-US" sz="2400" dirty="0">
              <a:latin typeface="+mn-lt"/>
              <a:cs typeface="Arial" charset="0"/>
            </a:endParaRPr>
          </a:p>
        </p:txBody>
      </p:sp>
      <p:sp>
        <p:nvSpPr>
          <p:cNvPr id="7" name="Content Placeholder 6"/>
          <p:cNvSpPr>
            <a:spLocks noGrp="1"/>
          </p:cNvSpPr>
          <p:nvPr>
            <p:ph sz="quarter" idx="14"/>
          </p:nvPr>
        </p:nvSpPr>
        <p:spPr>
          <a:xfrm>
            <a:off x="580029" y="2235886"/>
            <a:ext cx="1436914" cy="609600"/>
          </a:xfrm>
        </p:spPr>
        <p:txBody>
          <a:bodyPr/>
          <a:lstStyle/>
          <a:p>
            <a:pPr xmlns:a="http://schemas.openxmlformats.org/drawingml/2006/main" marL="432000" indent="-432000">
              <a:buFont typeface="+mj-lt"/>
              <a:buAutoNum type="arabicPeriod"/>
            </a:pPr>
            <a:r xmlns:a="http://schemas.openxmlformats.org/drawingml/2006/main">
              <a:rPr lang="vi" sz="2400" dirty="0" smtClean="0">
                <a:latin typeface="+mn-lt"/>
                <a:cs typeface="Arial" charset="0"/>
              </a:rPr>
              <a:t>cần</a:t>
            </a:r>
            <a:endParaRPr xmlns:a="http://schemas.openxmlformats.org/drawingml/2006/main" lang="en-US" sz="2400" dirty="0">
              <a:latin typeface="+mn-lt"/>
            </a:endParaRPr>
          </a:p>
        </p:txBody>
      </p:sp>
      <p:graphicFrame>
        <p:nvGraphicFramePr>
          <p:cNvPr id="11" name="Object 10" descr="K plus sub B, left parenthesis period right parenthesis and K minus sub B left parenthesis period right parenthesis such that"/>
          <p:cNvGraphicFramePr>
            <a:graphicFrameLocks noChangeAspect="1"/>
          </p:cNvGraphicFramePr>
          <p:nvPr>
            <p:extLst>
              <p:ext uri="{D42A27DB-BD31-4B8C-83A1-F6EECF244321}">
                <p14:modId xmlns:p14="http://schemas.microsoft.com/office/powerpoint/2010/main" val="1574894320"/>
              </p:ext>
            </p:extLst>
          </p:nvPr>
        </p:nvGraphicFramePr>
        <p:xfrm>
          <a:off x="1989675" y="2303890"/>
          <a:ext cx="3195069" cy="502179"/>
        </p:xfrm>
        <a:graphic>
          <a:graphicData uri="http://schemas.openxmlformats.org/presentationml/2006/ole">
            <mc:AlternateContent xmlns:mc="http://schemas.openxmlformats.org/markup-compatibility/2006">
              <mc:Choice xmlns:v="urn:schemas-microsoft-com:vml" Requires="v">
                <p:oleObj spid="_x0000_s36182" name="Equation" r:id="rId3" imgW="1612800" imgH="253800" progId="Equation.DSMT4">
                  <p:embed/>
                </p:oleObj>
              </mc:Choice>
              <mc:Fallback>
                <p:oleObj name="Equation" r:id="rId3" imgW="1612800" imgH="253800" progId="Equation.DSMT4">
                  <p:embed/>
                  <p:pic>
                    <p:nvPicPr>
                      <p:cNvPr id="0" name=""/>
                      <p:cNvPicPr/>
                      <p:nvPr/>
                    </p:nvPicPr>
                    <p:blipFill>
                      <a:blip r:embed="rId4"/>
                      <a:stretch>
                        <a:fillRect/>
                      </a:stretch>
                    </p:blipFill>
                    <p:spPr>
                      <a:xfrm>
                        <a:off x="1989675" y="2303890"/>
                        <a:ext cx="3195069" cy="502179"/>
                      </a:xfrm>
                      <a:prstGeom prst="rect">
                        <a:avLst/>
                      </a:prstGeom>
                    </p:spPr>
                  </p:pic>
                </p:oleObj>
              </mc:Fallback>
            </mc:AlternateContent>
          </a:graphicData>
        </a:graphic>
      </p:graphicFrame>
      <p:graphicFrame>
        <p:nvGraphicFramePr>
          <p:cNvPr id="13" name="Object 12" descr="K minus sub B left parenthesis K plus sub B of m right parenthesis = m."/>
          <p:cNvGraphicFramePr>
            <a:graphicFrameLocks noChangeAspect="1"/>
          </p:cNvGraphicFramePr>
          <p:nvPr>
            <p:extLst>
              <p:ext uri="{D42A27DB-BD31-4B8C-83A1-F6EECF244321}">
                <p14:modId xmlns:p14="http://schemas.microsoft.com/office/powerpoint/2010/main" val="1436059802"/>
              </p:ext>
            </p:extLst>
          </p:nvPr>
        </p:nvGraphicFramePr>
        <p:xfrm>
          <a:off x="2169116" y="2819400"/>
          <a:ext cx="2336800" cy="641350"/>
        </p:xfrm>
        <a:graphic>
          <a:graphicData uri="http://schemas.openxmlformats.org/presentationml/2006/ole">
            <mc:AlternateContent xmlns:mc="http://schemas.openxmlformats.org/markup-compatibility/2006">
              <mc:Choice xmlns:v="urn:schemas-microsoft-com:vml" Requires="v">
                <p:oleObj spid="_x0000_s36183" name="Equation" r:id="rId5" imgW="1015920" imgH="279360" progId="Equation.DSMT4">
                  <p:embed/>
                </p:oleObj>
              </mc:Choice>
              <mc:Fallback>
                <p:oleObj name="Equation" r:id="rId5" imgW="1015920" imgH="279360" progId="Equation.DSMT4">
                  <p:embed/>
                  <p:pic>
                    <p:nvPicPr>
                      <p:cNvPr id="11" name="Object 10"/>
                      <p:cNvPicPr/>
                      <p:nvPr/>
                    </p:nvPicPr>
                    <p:blipFill>
                      <a:blip r:embed="rId6"/>
                      <a:stretch>
                        <a:fillRect/>
                      </a:stretch>
                    </p:blipFill>
                    <p:spPr>
                      <a:xfrm>
                        <a:off x="2169116" y="2819400"/>
                        <a:ext cx="2336800" cy="641350"/>
                      </a:xfrm>
                      <a:prstGeom prst="rect">
                        <a:avLst/>
                      </a:prstGeom>
                    </p:spPr>
                  </p:pic>
                </p:oleObj>
              </mc:Fallback>
            </mc:AlternateContent>
          </a:graphicData>
        </a:graphic>
      </p:graphicFrame>
      <p:sp>
        <p:nvSpPr>
          <p:cNvPr id="8" name="Content Placeholder 7"/>
          <p:cNvSpPr>
            <a:spLocks noGrp="1"/>
          </p:cNvSpPr>
          <p:nvPr>
            <p:ph sz="quarter" idx="15"/>
          </p:nvPr>
        </p:nvSpPr>
        <p:spPr>
          <a:xfrm>
            <a:off x="580029" y="3554187"/>
            <a:ext cx="2936538" cy="550863"/>
          </a:xfrm>
        </p:spPr>
        <p:txBody>
          <a:bodyPr/>
          <a:lstStyle/>
          <a:p>
            <a:pPr xmlns:a="http://schemas.openxmlformats.org/drawingml/2006/main" marL="432000" indent="-432000">
              <a:buFont typeface="+mj-lt"/>
              <a:buAutoNum type="arabicPeriod" startAt="2"/>
            </a:pPr>
            <a:r xmlns:a="http://schemas.openxmlformats.org/drawingml/2006/main">
              <a:rPr lang="vi" sz="2400" dirty="0">
                <a:latin typeface="+mn-lt"/>
                <a:cs typeface="Arial" charset="0"/>
              </a:rPr>
              <a:t>cấp khóa công </a:t>
            </a:r>
            <a:r xmlns:a="http://schemas.openxmlformats.org/drawingml/2006/main">
              <a:rPr lang="vi" sz="2400" dirty="0" smtClean="0">
                <a:latin typeface="+mn-lt"/>
                <a:cs typeface="Arial" charset="0"/>
              </a:rPr>
              <a:t>khai</a:t>
            </a:r>
            <a:endParaRPr xmlns:a="http://schemas.openxmlformats.org/drawingml/2006/main" lang="en-US" sz="2400" dirty="0">
              <a:latin typeface="+mn-lt"/>
            </a:endParaRPr>
          </a:p>
        </p:txBody>
      </p:sp>
      <p:graphicFrame>
        <p:nvGraphicFramePr>
          <p:cNvPr id="14" name="Object 13" descr="K plus sub B."/>
          <p:cNvGraphicFramePr>
            <a:graphicFrameLocks noChangeAspect="1"/>
          </p:cNvGraphicFramePr>
          <p:nvPr>
            <p:extLst>
              <p:ext uri="{D42A27DB-BD31-4B8C-83A1-F6EECF244321}">
                <p14:modId xmlns:p14="http://schemas.microsoft.com/office/powerpoint/2010/main" val="2922010838"/>
              </p:ext>
            </p:extLst>
          </p:nvPr>
        </p:nvGraphicFramePr>
        <p:xfrm>
          <a:off x="3516566" y="3585428"/>
          <a:ext cx="527050" cy="554038"/>
        </p:xfrm>
        <a:graphic>
          <a:graphicData uri="http://schemas.openxmlformats.org/presentationml/2006/ole">
            <mc:AlternateContent xmlns:mc="http://schemas.openxmlformats.org/markup-compatibility/2006">
              <mc:Choice xmlns:v="urn:schemas-microsoft-com:vml" Requires="v">
                <p:oleObj spid="_x0000_s36184" name="Equation" r:id="rId7" imgW="228600" imgH="241200" progId="Equation.DSMT4">
                  <p:embed/>
                </p:oleObj>
              </mc:Choice>
              <mc:Fallback>
                <p:oleObj name="Equation" r:id="rId7" imgW="228600" imgH="241200" progId="Equation.DSMT4">
                  <p:embed/>
                  <p:pic>
                    <p:nvPicPr>
                      <p:cNvPr id="13" name="Object 12"/>
                      <p:cNvPicPr/>
                      <p:nvPr/>
                    </p:nvPicPr>
                    <p:blipFill>
                      <a:blip r:embed="rId8"/>
                      <a:stretch>
                        <a:fillRect/>
                      </a:stretch>
                    </p:blipFill>
                    <p:spPr>
                      <a:xfrm>
                        <a:off x="3516566" y="3585428"/>
                        <a:ext cx="527050" cy="554038"/>
                      </a:xfrm>
                      <a:prstGeom prst="rect">
                        <a:avLst/>
                      </a:prstGeom>
                    </p:spPr>
                  </p:pic>
                </p:oleObj>
              </mc:Fallback>
            </mc:AlternateContent>
          </a:graphicData>
        </a:graphic>
      </p:graphicFrame>
      <p:sp>
        <p:nvSpPr>
          <p:cNvPr id="9" name="Content Placeholder 8"/>
          <p:cNvSpPr>
            <a:spLocks noGrp="1"/>
          </p:cNvSpPr>
          <p:nvPr>
            <p:ph sz="quarter" idx="16"/>
          </p:nvPr>
        </p:nvSpPr>
        <p:spPr>
          <a:xfrm>
            <a:off x="580028" y="3562639"/>
            <a:ext cx="7226491" cy="1006186"/>
          </a:xfrm>
        </p:spPr>
        <p:txBody>
          <a:bodyPr/>
          <a:lstStyle/>
          <a:p>
            <a:pPr xmlns:a="http://schemas.openxmlformats.org/drawingml/2006/main" marL="449263" indent="2963863">
              <a:buNone/>
            </a:pPr>
            <a:r xmlns:a="http://schemas.openxmlformats.org/drawingml/2006/main">
              <a:rPr lang="vi" sz="2400" dirty="0">
                <a:latin typeface="+mn-lt"/>
                <a:cs typeface="Arial" charset="0"/>
              </a:rPr>
              <a:t>không thể </a:t>
            </a:r>
            <a:r xmlns:a="http://schemas.openxmlformats.org/drawingml/2006/main">
              <a:rPr lang="vi" sz="2400" dirty="0" smtClean="0">
                <a:latin typeface="+mn-lt"/>
                <a:cs typeface="Arial" charset="0"/>
              </a:rPr>
              <a:t>tính </a:t>
            </a:r>
            <a:r xmlns:a="http://schemas.openxmlformats.org/drawingml/2006/main">
              <a:rPr lang="vi" sz="2400" dirty="0">
                <a:latin typeface="+mn-lt"/>
                <a:cs typeface="Arial" charset="0"/>
              </a:rPr>
              <a:t>khóa riêng</a:t>
            </a:r>
            <a:endParaRPr xmlns:a="http://schemas.openxmlformats.org/drawingml/2006/main" lang="en-US" sz="2400" dirty="0">
              <a:latin typeface="+mn-lt"/>
            </a:endParaRPr>
          </a:p>
        </p:txBody>
      </p:sp>
      <p:graphicFrame>
        <p:nvGraphicFramePr>
          <p:cNvPr id="15" name="Object 14" descr="K minus sub B."/>
          <p:cNvGraphicFramePr>
            <a:graphicFrameLocks noChangeAspect="1"/>
          </p:cNvGraphicFramePr>
          <p:nvPr>
            <p:extLst>
              <p:ext uri="{D42A27DB-BD31-4B8C-83A1-F6EECF244321}">
                <p14:modId xmlns:p14="http://schemas.microsoft.com/office/powerpoint/2010/main" val="357472640"/>
              </p:ext>
            </p:extLst>
          </p:nvPr>
        </p:nvGraphicFramePr>
        <p:xfrm>
          <a:off x="3923624" y="3999290"/>
          <a:ext cx="409575" cy="554037"/>
        </p:xfrm>
        <a:graphic>
          <a:graphicData uri="http://schemas.openxmlformats.org/presentationml/2006/ole">
            <mc:AlternateContent xmlns:mc="http://schemas.openxmlformats.org/markup-compatibility/2006">
              <mc:Choice xmlns:v="urn:schemas-microsoft-com:vml" Requires="v">
                <p:oleObj spid="_x0000_s36185" name="Equation" r:id="rId9" imgW="177480" imgH="241200" progId="Equation.DSMT4">
                  <p:embed/>
                </p:oleObj>
              </mc:Choice>
              <mc:Fallback>
                <p:oleObj name="Equation" r:id="rId9" imgW="177480" imgH="241200" progId="Equation.DSMT4">
                  <p:embed/>
                  <p:pic>
                    <p:nvPicPr>
                      <p:cNvPr id="14" name="Object 13"/>
                      <p:cNvPicPr/>
                      <p:nvPr/>
                    </p:nvPicPr>
                    <p:blipFill>
                      <a:blip r:embed="rId10"/>
                      <a:stretch>
                        <a:fillRect/>
                      </a:stretch>
                    </p:blipFill>
                    <p:spPr>
                      <a:xfrm>
                        <a:off x="3923624" y="3999290"/>
                        <a:ext cx="409575" cy="554037"/>
                      </a:xfrm>
                      <a:prstGeom prst="rect">
                        <a:avLst/>
                      </a:prstGeom>
                    </p:spPr>
                  </p:pic>
                </p:oleObj>
              </mc:Fallback>
            </mc:AlternateContent>
          </a:graphicData>
        </a:graphic>
      </p:graphicFrame>
      <p:sp>
        <p:nvSpPr>
          <p:cNvPr id="10" name="Content Placeholder 9"/>
          <p:cNvSpPr>
            <a:spLocks noGrp="1"/>
          </p:cNvSpPr>
          <p:nvPr>
            <p:ph sz="quarter" idx="17"/>
          </p:nvPr>
        </p:nvSpPr>
        <p:spPr>
          <a:xfrm>
            <a:off x="457200" y="4691738"/>
            <a:ext cx="8229600" cy="500063"/>
          </a:xfrm>
        </p:spPr>
        <p:txBody>
          <a:bodyPr/>
          <a:lstStyle/>
          <a:p>
            <a:pPr xmlns:a="http://schemas.openxmlformats.org/drawingml/2006/main" marL="0" indent="0">
              <a:buNone/>
            </a:pPr>
            <a:r xmlns:a="http://schemas.openxmlformats.org/drawingml/2006/main">
              <a:rPr lang="vi" sz="2400" b="1" dirty="0" smtClean="0">
                <a:solidFill>
                  <a:schemeClr val="tx1"/>
                </a:solidFill>
                <a:latin typeface="+mn-lt"/>
              </a:rPr>
              <a:t>r</a:t>
            </a:r>
            <a:r xmlns:a="http://schemas.openxmlformats.org/drawingml/2006/main">
              <a:rPr lang="vi" sz="100" b="1" dirty="0" smtClean="0">
                <a:solidFill>
                  <a:schemeClr val="tx1"/>
                </a:solidFill>
                <a:latin typeface="+mn-lt"/>
              </a:rPr>
              <a:t> </a:t>
            </a:r>
            <a:r xmlns:a="http://schemas.openxmlformats.org/drawingml/2006/main">
              <a:rPr lang="vi" sz="2400" b="1" dirty="0" smtClean="0">
                <a:solidFill>
                  <a:schemeClr val="tx1"/>
                </a:solidFill>
                <a:latin typeface="+mn-lt"/>
              </a:rPr>
              <a:t>S</a:t>
            </a:r>
            <a:r xmlns:a="http://schemas.openxmlformats.org/drawingml/2006/main">
              <a:rPr lang="vi" sz="100" b="1" dirty="0" smtClean="0">
                <a:solidFill>
                  <a:schemeClr val="tx1"/>
                </a:solidFill>
                <a:latin typeface="+mn-lt"/>
              </a:rPr>
              <a:t> </a:t>
            </a:r>
            <a:r xmlns:a="http://schemas.openxmlformats.org/drawingml/2006/main">
              <a:rPr lang="vi" sz="2400" b="1" dirty="0" smtClean="0">
                <a:solidFill>
                  <a:schemeClr val="tx1"/>
                </a:solidFill>
                <a:latin typeface="+mn-lt"/>
              </a:rPr>
              <a:t>A: </a:t>
            </a:r>
            <a:r xmlns:a="http://schemas.openxmlformats.org/drawingml/2006/main">
              <a:rPr lang="vi" sz="2400" dirty="0" smtClean="0">
                <a:latin typeface="+mn-lt"/>
              </a:rPr>
              <a:t>Thuật toán </a:t>
            </a:r>
            <a:endParaRPr xmlns:a="http://schemas.openxmlformats.org/drawingml/2006/main" lang="en-US" sz="2400" dirty="0">
              <a:latin typeface="+mn-lt"/>
            </a:endParaRPr>
            <a:r xmlns:a="http://schemas.openxmlformats.org/drawingml/2006/main">
              <a:rPr lang="vi" sz="2400" dirty="0">
                <a:latin typeface="+mn-lt"/>
              </a:rPr>
              <a:t>Rivest, Shamir, Adelson</a:t>
            </a:r>
          </a:p>
        </p:txBody>
      </p:sp>
    </p:spTree>
    <p:extLst>
      <p:ext uri="{BB962C8B-B14F-4D97-AF65-F5344CB8AC3E}">
        <p14:creationId xmlns:p14="http://schemas.microsoft.com/office/powerpoint/2010/main" val="3957419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An ninh mạng</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mn-lt"/>
                <a:ea typeface="ＭＳ Ｐゴシック" charset="0"/>
              </a:rPr>
              <a:t>của chương </a:t>
            </a:r>
            <a:r xmlns:a="http://schemas.openxmlformats.org/drawingml/2006/main">
              <a:rPr lang="vi" sz="2400" b="1" dirty="0" smtClean="0">
                <a:solidFill>
                  <a:srgbClr val="000000"/>
                </a:solidFill>
                <a:latin typeface="+mn-lt"/>
                <a:ea typeface="ＭＳ Ｐゴシック" charset="0"/>
              </a:rPr>
              <a:t>:</a:t>
            </a:r>
            <a:endParaRPr xmlns:a="http://schemas.openxmlformats.org/drawingml/2006/main" lang="en-US" sz="2400" b="1" dirty="0">
              <a:solidFill>
                <a:srgbClr val="000000"/>
              </a:solidFill>
              <a:latin typeface="+mn-lt"/>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hiểu các nguyên tắc của </a:t>
            </a:r>
            <a:r xmlns:a="http://schemas.openxmlformats.org/drawingml/2006/main">
              <a:rPr lang="vi" sz="2400" dirty="0" smtClean="0">
                <a:solidFill>
                  <a:srgbClr val="000000"/>
                </a:solidFill>
                <a:latin typeface="+mn-lt"/>
                <a:ea typeface="ＭＳ Ｐゴシック" charset="0"/>
              </a:rPr>
              <a:t>an ninh mạng:</a:t>
            </a:r>
            <a:endParaRPr xmlns:a="http://schemas.openxmlformats.org/drawingml/2006/main" lang="en-US" sz="2400" dirty="0">
              <a:solidFill>
                <a:srgbClr val="000000"/>
              </a:solidFill>
              <a:latin typeface="+mn-lt"/>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mật mã và </a:t>
            </a:r>
            <a:r xmlns:a="http://schemas.openxmlformats.org/drawingml/2006/main">
              <a:rPr lang="vi" sz="2400" b="1" dirty="0">
                <a:solidFill>
                  <a:srgbClr val="000000"/>
                </a:solidFill>
                <a:latin typeface="+mn-lt"/>
                <a:ea typeface="ＭＳ Ｐゴシック" charset="0"/>
              </a:rPr>
              <a:t>nhiều công </a:t>
            </a:r>
            <a:r xmlns:a="http://schemas.openxmlformats.org/drawingml/2006/main">
              <a:rPr lang="vi" sz="2400" dirty="0">
                <a:solidFill>
                  <a:srgbClr val="000000"/>
                </a:solidFill>
                <a:latin typeface="+mn-lt"/>
                <a:ea typeface="ＭＳ Ｐゴシック" charset="0"/>
              </a:rPr>
              <a:t>dụng của nó ngoài </a:t>
            </a:r>
            <a:r xmlns:a="http://schemas.openxmlformats.org/drawingml/2006/main">
              <a:rPr lang="vi" altLang="ja-JP" sz="2400" dirty="0" smtClean="0">
                <a:solidFill>
                  <a:srgbClr val="000000"/>
                </a:solidFill>
                <a:latin typeface="+mn-lt"/>
                <a:ea typeface="ＭＳ Ｐゴシック" charset="0"/>
              </a:rPr>
              <a:t>“tính bảo mật”</a:t>
            </a:r>
            <a:endParaRPr xmlns:a="http://schemas.openxmlformats.org/drawingml/2006/main" lang="en-US" altLang="ja-JP" sz="2400" dirty="0">
              <a:solidFill>
                <a:srgbClr val="000000"/>
              </a:solidFill>
              <a:latin typeface="+mn-lt"/>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xác thực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tin nhắn toàn vẹn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bảo mật trong thực tế:</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tường lửa và hệ thống phát hiện xâm nhập</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bảo mật trong các lớp ứng dụng, vận chuyển, mạng, liên kết</a:t>
            </a:r>
          </a:p>
        </p:txBody>
      </p:sp>
    </p:spTree>
    <p:extLst>
      <p:ext uri="{BB962C8B-B14F-4D97-AF65-F5344CB8AC3E}">
        <p14:creationId xmlns:p14="http://schemas.microsoft.com/office/powerpoint/2010/main" val="97887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Điều kiện tiên quyết: Số học mô-đun</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idx="1"/>
          </p:nvPr>
        </p:nvSpPr>
        <p:spPr>
          <a:xfrm>
            <a:off x="457200" y="1600200"/>
            <a:ext cx="8229600" cy="1054104"/>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ea typeface="ＭＳ Ｐゴシック" charset="0"/>
              </a:rPr>
              <a:t>x mod n = số dư của x khi chia cho 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mn-lt"/>
                <a:ea typeface="ＭＳ Ｐゴシック" charset="0"/>
              </a:rPr>
              <a:t>sự thật:</a:t>
            </a:r>
          </a:p>
        </p:txBody>
      </p:sp>
      <p:graphicFrame>
        <p:nvGraphicFramePr>
          <p:cNvPr id="11" name="Object 10" descr="3 lines of equations. 1. Left bracket left parenthesis a mod n right parenthesis + left parenthesis b mod n right parenthesis right bracket mod n = left parenthesis a + b right parenthesis mod n. 2. Left bracket left parenthesis a mod n right parenthesis minus left parenthesis b mod n right parenthesis right bracket mod n = left parenthesis a minus b right parenthesis mod n. 3. Left bracket left parenthesis a mod n right parenthesis times left parenthesis b mod n right parenthesis right bracket mod n = left parenthesis a times b right parenthesis mod n."/>
          <p:cNvGraphicFramePr>
            <a:graphicFrameLocks noChangeAspect="1"/>
          </p:cNvGraphicFramePr>
          <p:nvPr>
            <p:extLst>
              <p:ext uri="{D42A27DB-BD31-4B8C-83A1-F6EECF244321}">
                <p14:modId xmlns:p14="http://schemas.microsoft.com/office/powerpoint/2010/main" val="620716627"/>
              </p:ext>
            </p:extLst>
          </p:nvPr>
        </p:nvGraphicFramePr>
        <p:xfrm>
          <a:off x="1256091" y="2668128"/>
          <a:ext cx="5307259" cy="1388400"/>
        </p:xfrm>
        <a:graphic>
          <a:graphicData uri="http://schemas.openxmlformats.org/presentationml/2006/ole">
            <mc:AlternateContent xmlns:mc="http://schemas.openxmlformats.org/markup-compatibility/2006">
              <mc:Choice xmlns:v="urn:schemas-microsoft-com:vml" Requires="v">
                <p:oleObj spid="_x0000_s28491" name="Equation" r:id="rId3" imgW="3009600" imgH="787320" progId="Equation.DSMT4">
                  <p:embed/>
                </p:oleObj>
              </mc:Choice>
              <mc:Fallback>
                <p:oleObj name="Equation" r:id="rId3" imgW="3009600" imgH="787320" progId="Equation.DSMT4">
                  <p:embed/>
                  <p:pic>
                    <p:nvPicPr>
                      <p:cNvPr id="0" name=""/>
                      <p:cNvPicPr/>
                      <p:nvPr/>
                    </p:nvPicPr>
                    <p:blipFill>
                      <a:blip r:embed="rId4"/>
                      <a:stretch>
                        <a:fillRect/>
                      </a:stretch>
                    </p:blipFill>
                    <p:spPr>
                      <a:xfrm>
                        <a:off x="1256091" y="2668128"/>
                        <a:ext cx="5307259" cy="1388400"/>
                      </a:xfrm>
                      <a:prstGeom prst="rect">
                        <a:avLst/>
                      </a:prstGeom>
                    </p:spPr>
                  </p:pic>
                </p:oleObj>
              </mc:Fallback>
            </mc:AlternateContent>
          </a:graphicData>
        </a:graphic>
      </p:graphicFrame>
      <p:sp>
        <p:nvSpPr>
          <p:cNvPr id="8" name="Content Placeholder 7"/>
          <p:cNvSpPr>
            <a:spLocks noGrp="1"/>
          </p:cNvSpPr>
          <p:nvPr>
            <p:ph idx="13"/>
          </p:nvPr>
        </p:nvSpPr>
        <p:spPr>
          <a:xfrm>
            <a:off x="473720" y="4161108"/>
            <a:ext cx="8229600" cy="358274"/>
          </a:xfrm>
        </p:spPr>
        <p:txBody>
          <a:bodyPr/>
          <a:lstStyle/>
          <a:p>
            <a:pPr xmlns:a="http://schemas.openxmlformats.org/drawingml/2006/main" marL="255600" lvl="0" indent="-255600"/>
            <a:r xmlns:a="http://schemas.openxmlformats.org/drawingml/2006/main">
              <a:rPr lang="vi" sz="2200" dirty="0" smtClean="0">
                <a:solidFill>
                  <a:srgbClr val="000000"/>
                </a:solidFill>
                <a:latin typeface="+mn-lt"/>
                <a:ea typeface="ＭＳ Ｐゴシック" charset="0"/>
              </a:rPr>
              <a:t>do đó</a:t>
            </a:r>
            <a:endParaRPr xmlns:a="http://schemas.openxmlformats.org/drawingml/2006/main" lang="en-US" sz="2200" dirty="0">
              <a:solidFill>
                <a:srgbClr val="000000"/>
              </a:solidFill>
              <a:latin typeface="+mn-lt"/>
              <a:ea typeface="ＭＳ Ｐゴシック" charset="0"/>
            </a:endParaRPr>
          </a:p>
        </p:txBody>
      </p:sp>
      <p:graphicFrame>
        <p:nvGraphicFramePr>
          <p:cNvPr id="12" name="Object 11" descr="Left parenthesis a mod n right parenthesis to the d power mod n = a to the d power mod n."/>
          <p:cNvGraphicFramePr>
            <a:graphicFrameLocks noChangeAspect="1"/>
          </p:cNvGraphicFramePr>
          <p:nvPr>
            <p:extLst>
              <p:ext uri="{D42A27DB-BD31-4B8C-83A1-F6EECF244321}">
                <p14:modId xmlns:p14="http://schemas.microsoft.com/office/powerpoint/2010/main" val="1579239270"/>
              </p:ext>
            </p:extLst>
          </p:nvPr>
        </p:nvGraphicFramePr>
        <p:xfrm>
          <a:off x="1256091" y="4623962"/>
          <a:ext cx="3564021" cy="426438"/>
        </p:xfrm>
        <a:graphic>
          <a:graphicData uri="http://schemas.openxmlformats.org/presentationml/2006/ole">
            <mc:AlternateContent xmlns:mc="http://schemas.openxmlformats.org/markup-compatibility/2006">
              <mc:Choice xmlns:v="urn:schemas-microsoft-com:vml" Requires="v">
                <p:oleObj spid="_x0000_s28492" name="Equation" r:id="rId5" imgW="1904760" imgH="228600" progId="Equation.DSMT4">
                  <p:embed/>
                </p:oleObj>
              </mc:Choice>
              <mc:Fallback>
                <p:oleObj name="Equation" r:id="rId5" imgW="1904760" imgH="228600" progId="Equation.DSMT4">
                  <p:embed/>
                  <p:pic>
                    <p:nvPicPr>
                      <p:cNvPr id="11" name="Object 10"/>
                      <p:cNvPicPr/>
                      <p:nvPr/>
                    </p:nvPicPr>
                    <p:blipFill>
                      <a:blip r:embed="rId6"/>
                      <a:stretch>
                        <a:fillRect/>
                      </a:stretch>
                    </p:blipFill>
                    <p:spPr>
                      <a:xfrm>
                        <a:off x="1256091" y="4623962"/>
                        <a:ext cx="3564021" cy="426438"/>
                      </a:xfrm>
                      <a:prstGeom prst="rect">
                        <a:avLst/>
                      </a:prstGeom>
                    </p:spPr>
                  </p:pic>
                </p:oleObj>
              </mc:Fallback>
            </mc:AlternateContent>
          </a:graphicData>
        </a:graphic>
      </p:graphicFrame>
      <p:sp>
        <p:nvSpPr>
          <p:cNvPr id="9" name="Content Placeholder 8"/>
          <p:cNvSpPr>
            <a:spLocks noGrp="1"/>
          </p:cNvSpPr>
          <p:nvPr>
            <p:ph idx="14"/>
          </p:nvPr>
        </p:nvSpPr>
        <p:spPr>
          <a:xfrm>
            <a:off x="473720" y="5087063"/>
            <a:ext cx="8229600" cy="494587"/>
          </a:xfrm>
        </p:spPr>
        <p:txBody>
          <a:bodyPr/>
          <a:lstStyle/>
          <a:p>
            <a:pPr xmlns:a="http://schemas.openxmlformats.org/drawingml/2006/main" marL="255600" indent="-255600"/>
            <a:r xmlns:a="http://schemas.openxmlformats.org/drawingml/2006/main">
              <a:rPr lang="vi" sz="2200" dirty="0">
                <a:latin typeface="+mn-lt"/>
              </a:rPr>
              <a:t>ví dụ: x=14, n=10, d=2 </a:t>
            </a:r>
            <a:r xmlns:a="http://schemas.openxmlformats.org/drawingml/2006/main">
              <a:rPr lang="vi" sz="2200" dirty="0" smtClean="0">
                <a:latin typeface="+mn-lt"/>
              </a:rPr>
              <a:t>:</a:t>
            </a:r>
            <a:endParaRPr xmlns:a="http://schemas.openxmlformats.org/drawingml/2006/main" lang="en-US" sz="2200" dirty="0">
              <a:latin typeface="+mn-lt"/>
            </a:endParaRPr>
          </a:p>
        </p:txBody>
      </p:sp>
      <p:graphicFrame>
        <p:nvGraphicFramePr>
          <p:cNvPr id="13" name="Object 12" descr="2 equations. 1. Left parenthesis x mod n right parenthesis to the d power mod n = 4 squared mod 10 = 6. 2. x to the d power = 14 squared = 196 x to the d power mod 10 = 6."/>
          <p:cNvGraphicFramePr>
            <a:graphicFrameLocks noChangeAspect="1"/>
          </p:cNvGraphicFramePr>
          <p:nvPr>
            <p:extLst>
              <p:ext uri="{D42A27DB-BD31-4B8C-83A1-F6EECF244321}">
                <p14:modId xmlns:p14="http://schemas.microsoft.com/office/powerpoint/2010/main" val="823239736"/>
              </p:ext>
            </p:extLst>
          </p:nvPr>
        </p:nvGraphicFramePr>
        <p:xfrm>
          <a:off x="1255713" y="5480050"/>
          <a:ext cx="4094162" cy="889000"/>
        </p:xfrm>
        <a:graphic>
          <a:graphicData uri="http://schemas.openxmlformats.org/presentationml/2006/ole">
            <mc:AlternateContent xmlns:mc="http://schemas.openxmlformats.org/markup-compatibility/2006">
              <mc:Choice xmlns:v="urn:schemas-microsoft-com:vml" Requires="v">
                <p:oleObj spid="_x0000_s28493" name="Equation" r:id="rId7" imgW="2209680" imgH="482400" progId="Equation.DSMT4">
                  <p:embed/>
                </p:oleObj>
              </mc:Choice>
              <mc:Fallback>
                <p:oleObj name="Equation" r:id="rId7" imgW="2209680" imgH="482400" progId="Equation.DSMT4">
                  <p:embed/>
                  <p:pic>
                    <p:nvPicPr>
                      <p:cNvPr id="12" name="Object 11"/>
                      <p:cNvPicPr/>
                      <p:nvPr/>
                    </p:nvPicPr>
                    <p:blipFill>
                      <a:blip r:embed="rId8"/>
                      <a:stretch>
                        <a:fillRect/>
                      </a:stretch>
                    </p:blipFill>
                    <p:spPr>
                      <a:xfrm>
                        <a:off x="1255713" y="5480050"/>
                        <a:ext cx="4094162" cy="889000"/>
                      </a:xfrm>
                      <a:prstGeom prst="rect">
                        <a:avLst/>
                      </a:prstGeom>
                    </p:spPr>
                  </p:pic>
                </p:oleObj>
              </mc:Fallback>
            </mc:AlternateContent>
          </a:graphicData>
        </a:graphic>
      </p:graphicFrame>
    </p:spTree>
    <p:extLst>
      <p:ext uri="{BB962C8B-B14F-4D97-AF65-F5344CB8AC3E}">
        <p14:creationId xmlns:p14="http://schemas.microsoft.com/office/powerpoint/2010/main" val="3307968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r</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A: Sẵn sàng</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thông báo: chỉ là một mô hình nhỏ</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mẫu bit có thể được biểu diễn duy nhất bằng một số </a:t>
            </a:r>
            <a:r xmlns:a="http://schemas.openxmlformats.org/drawingml/2006/main">
              <a:rPr lang="vi" sz="2400" dirty="0" smtClean="0">
                <a:solidFill>
                  <a:srgbClr val="000000"/>
                </a:solidFill>
                <a:latin typeface="Arial (Body)"/>
                <a:ea typeface="ＭＳ Ｐゴシック" charset="0"/>
              </a:rPr>
              <a:t>nguyên</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do đó, mã hóa một tin nhắn tương đương với mã hóa một </a:t>
            </a:r>
            <a:r xmlns:a="http://schemas.openxmlformats.org/drawingml/2006/main">
              <a:rPr lang="vi" sz="2400" dirty="0" smtClean="0">
                <a:solidFill>
                  <a:srgbClr val="000000"/>
                </a:solidFill>
                <a:latin typeface="Arial (Body)"/>
                <a:ea typeface="ＭＳ Ｐゴシック" charset="0"/>
              </a:rPr>
              <a:t>số</a:t>
            </a:r>
            <a:endParaRPr xmlns:a="http://schemas.openxmlformats.org/drawingml/2006/main" lang="en-US" sz="2400" dirty="0">
              <a:solidFill>
                <a:srgbClr val="000000"/>
              </a:solidFill>
              <a:latin typeface="Arial (Body)"/>
              <a:ea typeface="ＭＳ Ｐゴシック" charset="0"/>
            </a:endParaRPr>
          </a:p>
        </p:txBody>
      </p:sp>
      <p:sp>
        <p:nvSpPr>
          <p:cNvPr id="4" name="Text Placeholder 3"/>
          <p:cNvSpPr>
            <a:spLocks noGrp="1"/>
          </p:cNvSpPr>
          <p:nvPr>
            <p:ph type="body" idx="2"/>
          </p:nvPr>
        </p:nvSpPr>
        <p:spPr/>
        <p:txBody>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ví dụ:</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 10010001. Thông báo này được biểu thị duy nhất bằng số thập phân 145.</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để mã hóa m, chúng tôi mã hóa số tương ứng, cung cấp một số mới (bản mã </a:t>
            </a:r>
            <a:r xmlns:a="http://schemas.openxmlformats.org/drawingml/2006/main">
              <a:rPr lang="vi" sz="2400" dirty="0" smtClean="0">
                <a:solidFill>
                  <a:srgbClr val="000000"/>
                </a:solidFill>
                <a:latin typeface="Arial (Body)"/>
                <a:ea typeface="ＭＳ Ｐゴシック" charset="0"/>
              </a:rPr>
              <a:t>).</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170527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ea typeface="ＭＳ Ｐゴシック" charset="0"/>
              </a:rPr>
              <a:t>r</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A </a:t>
            </a:r>
            <a:r xmlns:a="http://schemas.openxmlformats.org/drawingml/2006/main">
              <a:rPr lang="vi" dirty="0">
                <a:latin typeface="Times New Roman" panose="02020603050405020304" pitchFamily="18" charset="0"/>
                <a:ea typeface="ＭＳ Ｐゴシック" charset="0"/>
              </a:rPr>
              <a:t>: Tạo cặp khóa công khai/riêng tư</a:t>
            </a:r>
            <a:endParaRPr xmlns:a="http://schemas.openxmlformats.org/drawingml/2006/main" lang="en-US" dirty="0"/>
          </a:p>
        </p:txBody>
      </p:sp>
      <p:sp>
        <p:nvSpPr>
          <p:cNvPr id="3" name="Text Placeholder 2"/>
          <p:cNvSpPr>
            <a:spLocks noGrp="1"/>
          </p:cNvSpPr>
          <p:nvPr>
            <p:ph type="body" idx="1"/>
          </p:nvPr>
        </p:nvSpPr>
        <p:spPr>
          <a:xfrm>
            <a:off x="457200" y="1600201"/>
            <a:ext cx="8229600" cy="1485900"/>
          </a:xfrm>
        </p:spPr>
        <p:txBody>
          <a:bodyPr/>
          <a:lstStyle/>
          <a:p>
            <a:pPr xmlns:a="http://schemas.openxmlformats.org/drawingml/2006/main" marL="432000" indent="-432000">
              <a:buFont typeface="+mj-lt"/>
              <a:buAutoNum type="arabicPeriod"/>
            </a:pPr>
            <a:r xmlns:a="http://schemas.openxmlformats.org/drawingml/2006/main">
              <a:rPr lang="vi" sz="2400" dirty="0" smtClean="0">
                <a:latin typeface="+mn-lt"/>
              </a:rPr>
              <a:t>chọn </a:t>
            </a:r>
            <a:r xmlns:a="http://schemas.openxmlformats.org/drawingml/2006/main">
              <a:rPr lang="vi" sz="2400" dirty="0">
                <a:latin typeface="+mn-lt"/>
              </a:rPr>
              <a:t>hai số nguyên tố lớn </a:t>
            </a:r>
            <a:r xmlns:a="http://schemas.openxmlformats.org/drawingml/2006/main">
              <a:rPr lang="vi" sz="2400" i="1" dirty="0">
                <a:latin typeface="+mn-lt"/>
              </a:rPr>
              <a:t>p, q.</a:t>
            </a:r>
            <a:r xmlns:a="http://schemas.openxmlformats.org/drawingml/2006/main">
              <a:rPr lang="vi" sz="2400" dirty="0">
                <a:latin typeface="+mn-lt"/>
              </a:rPr>
              <a:t> </a:t>
            </a:r>
            <a:r xmlns:a="http://schemas.openxmlformats.org/drawingml/2006/main">
              <a:rPr lang="vi" sz="2400" dirty="0" smtClean="0">
                <a:latin typeface="+mn-lt"/>
              </a:rPr>
              <a:t>( </a:t>
            </a:r>
            <a:r xmlns:a="http://schemas.openxmlformats.org/drawingml/2006/main">
              <a:rPr lang="vi" sz="2400" dirty="0">
                <a:latin typeface="+mn-lt"/>
              </a:rPr>
              <a:t>ví dụ: 1024 bit mỗi cái </a:t>
            </a:r>
            <a:r xmlns:a="http://schemas.openxmlformats.org/drawingml/2006/main">
              <a:rPr lang="vi" sz="2400" dirty="0" smtClean="0">
                <a:latin typeface="+mn-lt"/>
              </a:rPr>
              <a:t>)</a:t>
            </a:r>
          </a:p>
          <a:p>
            <a:pPr xmlns:a="http://schemas.openxmlformats.org/drawingml/2006/main" marL="432000" indent="-432000">
              <a:buFont typeface="+mj-lt"/>
              <a:buAutoNum type="arabicPeriod"/>
            </a:pPr>
            <a:r xmlns:a="http://schemas.openxmlformats.org/drawingml/2006/main">
              <a:rPr lang="vi" sz="2400" dirty="0" smtClean="0">
                <a:latin typeface="+mn-lt"/>
              </a:rPr>
              <a:t>tính toán</a:t>
            </a:r>
            <a:endParaRPr xmlns:a="http://schemas.openxmlformats.org/drawingml/2006/main" lang="en-US" sz="2400" dirty="0">
              <a:latin typeface="+mn-lt"/>
            </a:endParaRPr>
          </a:p>
        </p:txBody>
      </p:sp>
      <p:graphicFrame>
        <p:nvGraphicFramePr>
          <p:cNvPr id="6" name="Object 5" descr="n = p q, z = left parenthesis p minus 1 right parenthesis left parenthesis 1 minus 1 right parenthesis."/>
          <p:cNvGraphicFramePr>
            <a:graphicFrameLocks noChangeAspect="1"/>
          </p:cNvGraphicFramePr>
          <p:nvPr>
            <p:extLst>
              <p:ext uri="{D42A27DB-BD31-4B8C-83A1-F6EECF244321}">
                <p14:modId xmlns:p14="http://schemas.microsoft.com/office/powerpoint/2010/main" val="1121420561"/>
              </p:ext>
            </p:extLst>
          </p:nvPr>
        </p:nvGraphicFramePr>
        <p:xfrm>
          <a:off x="2327275" y="2576513"/>
          <a:ext cx="3160713" cy="509587"/>
        </p:xfrm>
        <a:graphic>
          <a:graphicData uri="http://schemas.openxmlformats.org/presentationml/2006/ole">
            <mc:AlternateContent xmlns:mc="http://schemas.openxmlformats.org/markup-compatibility/2006">
              <mc:Choice xmlns:v="urn:schemas-microsoft-com:vml" Requires="v">
                <p:oleObj spid="_x0000_s35031" name="Equation" r:id="rId3" imgW="1574640" imgH="253800" progId="Equation.DSMT4">
                  <p:embed/>
                </p:oleObj>
              </mc:Choice>
              <mc:Fallback>
                <p:oleObj name="Equation" r:id="rId3" imgW="1574640" imgH="253800" progId="Equation.DSMT4">
                  <p:embed/>
                  <p:pic>
                    <p:nvPicPr>
                      <p:cNvPr id="0" name=""/>
                      <p:cNvPicPr/>
                      <p:nvPr/>
                    </p:nvPicPr>
                    <p:blipFill>
                      <a:blip r:embed="rId4"/>
                      <a:stretch>
                        <a:fillRect/>
                      </a:stretch>
                    </p:blipFill>
                    <p:spPr>
                      <a:xfrm>
                        <a:off x="2327275" y="2576513"/>
                        <a:ext cx="3160713" cy="509587"/>
                      </a:xfrm>
                      <a:prstGeom prst="rect">
                        <a:avLst/>
                      </a:prstGeom>
                    </p:spPr>
                  </p:pic>
                </p:oleObj>
              </mc:Fallback>
            </mc:AlternateContent>
          </a:graphicData>
        </a:graphic>
      </p:graphicFrame>
      <p:sp>
        <p:nvSpPr>
          <p:cNvPr id="5" name="Text Placeholder 4"/>
          <p:cNvSpPr>
            <a:spLocks noGrp="1"/>
          </p:cNvSpPr>
          <p:nvPr>
            <p:ph type="body" idx="2"/>
          </p:nvPr>
        </p:nvSpPr>
        <p:spPr>
          <a:xfrm>
            <a:off x="457200" y="3148652"/>
            <a:ext cx="8229600" cy="2797629"/>
          </a:xfrm>
        </p:spPr>
        <p:txBody>
          <a:bodyPr/>
          <a:lstStyle/>
          <a:p>
            <a:pPr xmlns:a="http://schemas.openxmlformats.org/drawingml/2006/main" marL="432000" indent="-432000">
              <a:buFont typeface="+mj-lt"/>
              <a:buAutoNum type="arabicPeriod" startAt="3"/>
            </a:pPr>
            <a:r xmlns:a="http://schemas.openxmlformats.org/drawingml/2006/main">
              <a:rPr lang="vi" sz="2400" dirty="0">
                <a:latin typeface="+mn-lt"/>
              </a:rPr>
              <a:t>chọn </a:t>
            </a:r>
            <a:r xmlns:a="http://schemas.openxmlformats.org/drawingml/2006/main">
              <a:rPr lang="vi" sz="2400" b="1" i="1" dirty="0">
                <a:solidFill>
                  <a:schemeClr val="tx1"/>
                </a:solidFill>
                <a:latin typeface="+mn-lt"/>
              </a:rPr>
              <a:t>e </a:t>
            </a:r>
            <a:r xmlns:a="http://schemas.openxmlformats.org/drawingml/2006/main">
              <a:rPr lang="vi" sz="2400" i="1" dirty="0">
                <a:latin typeface="+mn-lt"/>
              </a:rPr>
              <a:t>( </a:t>
            </a:r>
            <a:r xmlns:a="http://schemas.openxmlformats.org/drawingml/2006/main">
              <a:rPr lang="vi" sz="2400" dirty="0">
                <a:latin typeface="+mn-lt"/>
              </a:rPr>
              <a:t>với </a:t>
            </a:r>
            <a:r xmlns:a="http://schemas.openxmlformats.org/drawingml/2006/main">
              <a:rPr lang="vi" sz="2400" i="1" dirty="0">
                <a:latin typeface="+mn-lt"/>
              </a:rPr>
              <a:t>e&lt;n) </a:t>
            </a:r>
            <a:r xmlns:a="http://schemas.openxmlformats.org/drawingml/2006/main">
              <a:rPr lang="vi" sz="2400" dirty="0">
                <a:latin typeface="+mn-lt"/>
              </a:rPr>
              <a:t>không có ước chung với z ( </a:t>
            </a:r>
            <a:r xmlns:a="http://schemas.openxmlformats.org/drawingml/2006/main">
              <a:rPr lang="vi" sz="2400" i="1" dirty="0">
                <a:latin typeface="+mn-lt"/>
              </a:rPr>
              <a:t>e, z </a:t>
            </a:r>
            <a:r xmlns:a="http://schemas.openxmlformats.org/drawingml/2006/main">
              <a:rPr lang="vi" sz="2400" dirty="0">
                <a:latin typeface="+mn-lt"/>
              </a:rPr>
              <a:t>là “ </a:t>
            </a:r>
            <a:r xmlns:a="http://schemas.openxmlformats.org/drawingml/2006/main">
              <a:rPr lang="vi" altLang="ja-JP" sz="2400" dirty="0">
                <a:latin typeface="+mn-lt"/>
              </a:rPr>
              <a:t>nguyên tố cùng nhau”).</a:t>
            </a:r>
          </a:p>
          <a:p>
            <a:pPr xmlns:a="http://schemas.openxmlformats.org/drawingml/2006/main" marL="432000" indent="-432000">
              <a:buFont typeface="+mj-lt"/>
              <a:buAutoNum type="arabicPeriod" startAt="3"/>
            </a:pPr>
            <a:r xmlns:a="http://schemas.openxmlformats.org/drawingml/2006/main">
              <a:rPr lang="vi" sz="2400" dirty="0">
                <a:latin typeface="+mn-lt"/>
              </a:rPr>
              <a:t>chọn</a:t>
            </a:r>
            <a:r xmlns:a="http://schemas.openxmlformats.org/drawingml/2006/main">
              <a:rPr lang="vi" sz="2400" dirty="0">
                <a:solidFill>
                  <a:schemeClr val="tx1"/>
                </a:solidFill>
                <a:latin typeface="+mn-lt"/>
              </a:rPr>
              <a:t> </a:t>
            </a:r>
            <a:r xmlns:a="http://schemas.openxmlformats.org/drawingml/2006/main">
              <a:rPr lang="vi" sz="2400" b="1" i="1" dirty="0">
                <a:solidFill>
                  <a:schemeClr val="tx1"/>
                </a:solidFill>
                <a:latin typeface="+mn-lt"/>
              </a:rPr>
              <a:t>đ</a:t>
            </a:r>
            <a:r xmlns:a="http://schemas.openxmlformats.org/drawingml/2006/main">
              <a:rPr lang="vi" sz="2400" dirty="0">
                <a:solidFill>
                  <a:schemeClr val="tx1"/>
                </a:solidFill>
                <a:latin typeface="+mn-lt"/>
              </a:rPr>
              <a:t> </a:t>
            </a:r>
            <a:r xmlns:a="http://schemas.openxmlformats.org/drawingml/2006/main">
              <a:rPr lang="vi" sz="2400" dirty="0">
                <a:latin typeface="+mn-lt"/>
              </a:rPr>
              <a:t>sao cho </a:t>
            </a:r>
            <a:r xmlns:a="http://schemas.openxmlformats.org/drawingml/2006/main">
              <a:rPr lang="vi" sz="2400" i="1" dirty="0" smtClean="0">
                <a:latin typeface="+mn-lt"/>
              </a:rPr>
              <a:t>ed−1 </a:t>
            </a:r>
            <a:r xmlns:a="http://schemas.openxmlformats.org/drawingml/2006/main">
              <a:rPr lang="vi" sz="2400" dirty="0" smtClean="0">
                <a:latin typeface="+mn-lt"/>
              </a:rPr>
              <a:t>chia </a:t>
            </a:r>
            <a:r xmlns:a="http://schemas.openxmlformats.org/drawingml/2006/main">
              <a:rPr lang="vi" sz="2400" dirty="0">
                <a:latin typeface="+mn-lt"/>
              </a:rPr>
              <a:t>hết cho </a:t>
            </a:r>
            <a:r xmlns:a="http://schemas.openxmlformats.org/drawingml/2006/main">
              <a:rPr lang="vi" sz="2400" i="1" dirty="0">
                <a:latin typeface="+mn-lt"/>
              </a:rPr>
              <a:t>z </a:t>
            </a:r>
            <a:r xmlns:a="http://schemas.openxmlformats.org/drawingml/2006/main">
              <a:rPr lang="vi" sz="2400" dirty="0">
                <a:latin typeface="+mn-lt"/>
              </a:rPr>
              <a:t>. (nói cách khác: </a:t>
            </a:r>
            <a:r xmlns:a="http://schemas.openxmlformats.org/drawingml/2006/main">
              <a:rPr lang="vi" sz="2400" i="1" dirty="0">
                <a:latin typeface="+mn-lt"/>
              </a:rPr>
              <a:t>ed </a:t>
            </a:r>
            <a:r xmlns:a="http://schemas.openxmlformats.org/drawingml/2006/main">
              <a:rPr lang="vi" sz="2400" dirty="0">
                <a:latin typeface="+mn-lt"/>
              </a:rPr>
              <a:t>mod </a:t>
            </a:r>
            <a:r xmlns:a="http://schemas.openxmlformats.org/drawingml/2006/main">
              <a:rPr lang="vi" sz="2400" i="1" dirty="0" smtClean="0">
                <a:latin typeface="+mn-lt"/>
              </a:rPr>
              <a:t>z = </a:t>
            </a:r>
            <a:r xmlns:a="http://schemas.openxmlformats.org/drawingml/2006/main">
              <a:rPr lang="vi" sz="2400" i="1" dirty="0">
                <a:latin typeface="+mn-lt"/>
              </a:rPr>
              <a:t>1 </a:t>
            </a:r>
            <a:r xmlns:a="http://schemas.openxmlformats.org/drawingml/2006/main">
              <a:rPr lang="vi" sz="2400" dirty="0" smtClean="0">
                <a:latin typeface="+mn-lt"/>
              </a:rPr>
              <a:t>).</a:t>
            </a:r>
          </a:p>
          <a:p>
            <a:pPr xmlns:a="http://schemas.openxmlformats.org/drawingml/2006/main" marL="432000" indent="-432000">
              <a:buFont typeface="+mj-lt"/>
              <a:buAutoNum type="arabicPeriod" startAt="3"/>
            </a:pPr>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7" name="Object 6" descr="Public key is left parenthesis n, e right parenthesis, K sub B plus. Private key is left parenthesis n, d right parenthesis, K sub B minus."/>
          <p:cNvGraphicFramePr>
            <a:graphicFrameLocks noChangeAspect="1"/>
          </p:cNvGraphicFramePr>
          <p:nvPr>
            <p:extLst>
              <p:ext uri="{D42A27DB-BD31-4B8C-83A1-F6EECF244321}">
                <p14:modId xmlns:p14="http://schemas.microsoft.com/office/powerpoint/2010/main" val="2331841840"/>
              </p:ext>
            </p:extLst>
          </p:nvPr>
        </p:nvGraphicFramePr>
        <p:xfrm>
          <a:off x="1117600" y="5053013"/>
          <a:ext cx="5172075" cy="839787"/>
        </p:xfrm>
        <a:graphic>
          <a:graphicData uri="http://schemas.openxmlformats.org/presentationml/2006/ole">
            <mc:AlternateContent xmlns:mc="http://schemas.openxmlformats.org/markup-compatibility/2006">
              <mc:Choice xmlns:v="urn:schemas-microsoft-com:vml" Requires="v">
                <p:oleObj spid="_x0000_s35032" name="Equation" r:id="rId5" imgW="2577960" imgH="419040" progId="Equation.DSMT4">
                  <p:embed/>
                </p:oleObj>
              </mc:Choice>
              <mc:Fallback>
                <p:oleObj name="Equation" r:id="rId5" imgW="2577960" imgH="419040" progId="Equation.DSMT4">
                  <p:embed/>
                  <p:pic>
                    <p:nvPicPr>
                      <p:cNvPr id="6" name="Object 5"/>
                      <p:cNvPicPr/>
                      <p:nvPr/>
                    </p:nvPicPr>
                    <p:blipFill>
                      <a:blip r:embed="rId6"/>
                      <a:stretch>
                        <a:fillRect/>
                      </a:stretch>
                    </p:blipFill>
                    <p:spPr>
                      <a:xfrm>
                        <a:off x="1117600" y="5053013"/>
                        <a:ext cx="5172075" cy="839787"/>
                      </a:xfrm>
                      <a:prstGeom prst="rect">
                        <a:avLst/>
                      </a:prstGeom>
                    </p:spPr>
                  </p:pic>
                </p:oleObj>
              </mc:Fallback>
            </mc:AlternateContent>
          </a:graphicData>
        </a:graphic>
      </p:graphicFrame>
    </p:spTree>
    <p:extLst>
      <p:ext uri="{BB962C8B-B14F-4D97-AF65-F5344CB8AC3E}">
        <p14:creationId xmlns:p14="http://schemas.microsoft.com/office/powerpoint/2010/main" val="146811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r</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S</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A </a:t>
            </a:r>
            <a:r xmlns:a="http://schemas.openxmlformats.org/drawingml/2006/main">
              <a:rPr lang="vi" dirty="0">
                <a:latin typeface="Times New Roman" panose="02020603050405020304" pitchFamily="18" charset="0"/>
                <a:cs typeface="Times New Roman" panose="02020603050405020304" pitchFamily="18" charset="0"/>
              </a:rPr>
              <a:t>: Mã hóa, Giải mã</a:t>
            </a:r>
          </a:p>
        </p:txBody>
      </p:sp>
      <p:sp>
        <p:nvSpPr>
          <p:cNvPr id="3" name="Text Placeholder 2"/>
          <p:cNvSpPr>
            <a:spLocks noGrp="1"/>
          </p:cNvSpPr>
          <p:nvPr>
            <p:ph idx="1"/>
          </p:nvPr>
        </p:nvSpPr>
        <p:spPr>
          <a:xfrm>
            <a:off x="457200" y="1665586"/>
            <a:ext cx="8229600" cy="919336"/>
          </a:xfrm>
        </p:spPr>
        <p:txBody>
          <a:bodyPr/>
          <a:lstStyle/>
          <a:p>
            <a:pPr xmlns:a="http://schemas.openxmlformats.org/drawingml/2006/main" marL="0" indent="0">
              <a:spcBef>
                <a:spcPts val="600"/>
              </a:spcBef>
              <a:buNone/>
            </a:pPr>
            <a:r xmlns:a="http://schemas.openxmlformats.org/drawingml/2006/main">
              <a:rPr lang="vi" sz="2400" b="1" dirty="0" smtClean="0">
                <a:solidFill>
                  <a:schemeClr val="tx2"/>
                </a:solidFill>
                <a:latin typeface="+mn-lt"/>
              </a:rPr>
              <a:t>0. </a:t>
            </a:r>
            <a:r xmlns:a="http://schemas.openxmlformats.org/drawingml/2006/main">
              <a:rPr lang="vi" sz="2400" dirty="0" smtClean="0">
                <a:latin typeface="+mn-lt"/>
              </a:rPr>
              <a:t>đã cho </a:t>
            </a:r>
            <a:r xmlns:a="http://schemas.openxmlformats.org/drawingml/2006/main">
              <a:rPr lang="vi" sz="2400" dirty="0">
                <a:latin typeface="+mn-lt"/>
              </a:rPr>
              <a:t>( </a:t>
            </a:r>
            <a:r xmlns:a="http://schemas.openxmlformats.org/drawingml/2006/main">
              <a:rPr lang="vi" sz="2400" b="1" i="1" dirty="0">
                <a:solidFill>
                  <a:schemeClr val="tx1"/>
                </a:solidFill>
                <a:latin typeface="+mn-lt"/>
              </a:rPr>
              <a:t>n,e </a:t>
            </a:r>
            <a:r xmlns:a="http://schemas.openxmlformats.org/drawingml/2006/main">
              <a:rPr lang="vi" sz="2400" dirty="0">
                <a:latin typeface="+mn-lt"/>
              </a:rPr>
              <a:t>) và ( </a:t>
            </a:r>
            <a:r xmlns:a="http://schemas.openxmlformats.org/drawingml/2006/main">
              <a:rPr lang="vi" sz="2400" b="1" i="1" dirty="0">
                <a:solidFill>
                  <a:schemeClr val="tx1"/>
                </a:solidFill>
                <a:latin typeface="+mn-lt"/>
              </a:rPr>
              <a:t>n,d </a:t>
            </a:r>
            <a:r xmlns:a="http://schemas.openxmlformats.org/drawingml/2006/main">
              <a:rPr lang="vi" sz="2400" dirty="0">
                <a:latin typeface="+mn-lt"/>
              </a:rPr>
              <a:t>) như đã tính </a:t>
            </a:r>
            <a:r xmlns:a="http://schemas.openxmlformats.org/drawingml/2006/main">
              <a:rPr lang="vi" sz="2400" dirty="0" smtClean="0">
                <a:latin typeface="+mn-lt"/>
              </a:rPr>
              <a:t>ở trên</a:t>
            </a:r>
          </a:p>
          <a:p>
            <a:pPr xmlns:a="http://schemas.openxmlformats.org/drawingml/2006/main" marL="0" indent="0">
              <a:spcBef>
                <a:spcPts val="600"/>
              </a:spcBef>
              <a:buNone/>
            </a:pPr>
            <a:r xmlns:a="http://schemas.openxmlformats.org/drawingml/2006/main">
              <a:rPr lang="vi" sz="2400" b="1" dirty="0">
                <a:solidFill>
                  <a:schemeClr val="tx2"/>
                </a:solidFill>
                <a:latin typeface="+mn-lt"/>
              </a:rPr>
              <a:t>1. </a:t>
            </a:r>
            <a:r xmlns:a="http://schemas.openxmlformats.org/drawingml/2006/main">
              <a:rPr lang="vi" sz="2400" dirty="0" smtClean="0">
                <a:latin typeface="+mn-lt"/>
              </a:rPr>
              <a:t>để mã hóa tin nhắn </a:t>
            </a:r>
            <a:r xmlns:a="http://schemas.openxmlformats.org/drawingml/2006/main">
              <a:rPr lang="vi" sz="2400" i="1" dirty="0" smtClean="0">
                <a:latin typeface="+mn-lt"/>
              </a:rPr>
              <a:t>m (&lt;n) </a:t>
            </a:r>
            <a:r xmlns:a="http://schemas.openxmlformats.org/drawingml/2006/main">
              <a:rPr lang="vi" sz="2400" dirty="0" smtClean="0">
                <a:latin typeface="+mn-lt"/>
              </a:rPr>
              <a:t>, tính toán</a:t>
            </a:r>
          </a:p>
        </p:txBody>
      </p:sp>
      <p:graphicFrame>
        <p:nvGraphicFramePr>
          <p:cNvPr id="5" name="Object 4" descr="C = m to the e power, mod n."/>
          <p:cNvGraphicFramePr>
            <a:graphicFrameLocks noChangeAspect="1"/>
          </p:cNvGraphicFramePr>
          <p:nvPr>
            <p:extLst>
              <p:ext uri="{D42A27DB-BD31-4B8C-83A1-F6EECF244321}">
                <p14:modId xmlns:p14="http://schemas.microsoft.com/office/powerpoint/2010/main" val="3141980686"/>
              </p:ext>
            </p:extLst>
          </p:nvPr>
        </p:nvGraphicFramePr>
        <p:xfrm>
          <a:off x="661988" y="2616200"/>
          <a:ext cx="1962150" cy="458788"/>
        </p:xfrm>
        <a:graphic>
          <a:graphicData uri="http://schemas.openxmlformats.org/presentationml/2006/ole">
            <mc:AlternateContent xmlns:mc="http://schemas.openxmlformats.org/markup-compatibility/2006">
              <mc:Choice xmlns:v="urn:schemas-microsoft-com:vml" Requires="v">
                <p:oleObj spid="_x0000_s29484" name="Equation" r:id="rId3" imgW="977760" imgH="228600" progId="Equation.DSMT4">
                  <p:embed/>
                </p:oleObj>
              </mc:Choice>
              <mc:Fallback>
                <p:oleObj name="Equation" r:id="rId3" imgW="977760" imgH="228600" progId="Equation.DSMT4">
                  <p:embed/>
                  <p:pic>
                    <p:nvPicPr>
                      <p:cNvPr id="6" name="Object 5"/>
                      <p:cNvPicPr/>
                      <p:nvPr/>
                    </p:nvPicPr>
                    <p:blipFill>
                      <a:blip r:embed="rId4"/>
                      <a:stretch>
                        <a:fillRect/>
                      </a:stretch>
                    </p:blipFill>
                    <p:spPr>
                      <a:xfrm>
                        <a:off x="661988" y="2616200"/>
                        <a:ext cx="1962150" cy="458788"/>
                      </a:xfrm>
                      <a:prstGeom prst="rect">
                        <a:avLst/>
                      </a:prstGeom>
                    </p:spPr>
                  </p:pic>
                </p:oleObj>
              </mc:Fallback>
            </mc:AlternateContent>
          </a:graphicData>
        </a:graphic>
      </p:graphicFrame>
      <p:sp>
        <p:nvSpPr>
          <p:cNvPr id="4" name="Text Placeholder 3"/>
          <p:cNvSpPr>
            <a:spLocks noGrp="1"/>
          </p:cNvSpPr>
          <p:nvPr>
            <p:ph idx="13"/>
          </p:nvPr>
        </p:nvSpPr>
        <p:spPr>
          <a:xfrm>
            <a:off x="473720" y="3332535"/>
            <a:ext cx="8229600" cy="690608"/>
          </a:xfrm>
        </p:spPr>
        <p:txBody>
          <a:bodyPr/>
          <a:lstStyle/>
          <a:p>
            <a:pPr xmlns:a="http://schemas.openxmlformats.org/drawingml/2006/main" marL="0" indent="0">
              <a:spcBef>
                <a:spcPts val="600"/>
              </a:spcBef>
              <a:buNone/>
            </a:pPr>
            <a:r xmlns:a="http://schemas.openxmlformats.org/drawingml/2006/main">
              <a:rPr lang="vi" sz="2400" b="1" dirty="0">
                <a:solidFill>
                  <a:schemeClr val="tx2"/>
                </a:solidFill>
                <a:latin typeface="+mn-lt"/>
              </a:rPr>
              <a:t>2. </a:t>
            </a:r>
            <a:r xmlns:a="http://schemas.openxmlformats.org/drawingml/2006/main">
              <a:rPr lang="vi" sz="2400" dirty="0" smtClean="0">
                <a:latin typeface="+mn-lt"/>
              </a:rPr>
              <a:t>để </a:t>
            </a:r>
            <a:r xmlns:a="http://schemas.openxmlformats.org/drawingml/2006/main">
              <a:rPr lang="vi" sz="2400" dirty="0">
                <a:latin typeface="+mn-lt"/>
              </a:rPr>
              <a:t>giải mã mẫu bit nhận được, </a:t>
            </a:r>
            <a:r xmlns:a="http://schemas.openxmlformats.org/drawingml/2006/main">
              <a:rPr lang="vi" sz="2400" i="1" dirty="0">
                <a:latin typeface="+mn-lt"/>
              </a:rPr>
              <a:t>c </a:t>
            </a:r>
            <a:r xmlns:a="http://schemas.openxmlformats.org/drawingml/2006/main">
              <a:rPr lang="vi" sz="2400" dirty="0">
                <a:latin typeface="+mn-lt"/>
              </a:rPr>
              <a:t>, </a:t>
            </a:r>
            <a:r xmlns:a="http://schemas.openxmlformats.org/drawingml/2006/main">
              <a:rPr lang="vi" sz="2400" dirty="0" smtClean="0">
                <a:latin typeface="+mn-lt"/>
              </a:rPr>
              <a:t>tính toán</a:t>
            </a:r>
            <a:endParaRPr xmlns:a="http://schemas.openxmlformats.org/drawingml/2006/main" lang="en-US" sz="2400" dirty="0">
              <a:latin typeface="+mn-lt"/>
            </a:endParaRPr>
          </a:p>
        </p:txBody>
      </p:sp>
      <p:graphicFrame>
        <p:nvGraphicFramePr>
          <p:cNvPr id="9" name="Object 8" descr="m = c to the d power, mod n."/>
          <p:cNvGraphicFramePr>
            <a:graphicFrameLocks noChangeAspect="1"/>
          </p:cNvGraphicFramePr>
          <p:nvPr>
            <p:extLst>
              <p:ext uri="{D42A27DB-BD31-4B8C-83A1-F6EECF244321}">
                <p14:modId xmlns:p14="http://schemas.microsoft.com/office/powerpoint/2010/main" val="2749554285"/>
              </p:ext>
            </p:extLst>
          </p:nvPr>
        </p:nvGraphicFramePr>
        <p:xfrm>
          <a:off x="585788" y="4022725"/>
          <a:ext cx="2116137" cy="458788"/>
        </p:xfrm>
        <a:graphic>
          <a:graphicData uri="http://schemas.openxmlformats.org/presentationml/2006/ole">
            <mc:AlternateContent xmlns:mc="http://schemas.openxmlformats.org/markup-compatibility/2006">
              <mc:Choice xmlns:v="urn:schemas-microsoft-com:vml" Requires="v">
                <p:oleObj spid="_x0000_s29485" name="Equation" r:id="rId5" imgW="1054080" imgH="228600" progId="Equation.DSMT4">
                  <p:embed/>
                </p:oleObj>
              </mc:Choice>
              <mc:Fallback>
                <p:oleObj name="Equation" r:id="rId5" imgW="1054080" imgH="228600" progId="Equation.DSMT4">
                  <p:embed/>
                  <p:pic>
                    <p:nvPicPr>
                      <p:cNvPr id="5" name="Object 4" descr="C = m sub n to the e power mod."/>
                      <p:cNvPicPr/>
                      <p:nvPr/>
                    </p:nvPicPr>
                    <p:blipFill>
                      <a:blip r:embed="rId6"/>
                      <a:stretch>
                        <a:fillRect/>
                      </a:stretch>
                    </p:blipFill>
                    <p:spPr>
                      <a:xfrm>
                        <a:off x="585788" y="4022725"/>
                        <a:ext cx="2116137" cy="458788"/>
                      </a:xfrm>
                      <a:prstGeom prst="rect">
                        <a:avLst/>
                      </a:prstGeom>
                    </p:spPr>
                  </p:pic>
                </p:oleObj>
              </mc:Fallback>
            </mc:AlternateContent>
          </a:graphicData>
        </a:graphic>
      </p:graphicFrame>
      <p:sp>
        <p:nvSpPr>
          <p:cNvPr id="8" name="Content Placeholder 7"/>
          <p:cNvSpPr>
            <a:spLocks noGrp="1"/>
          </p:cNvSpPr>
          <p:nvPr>
            <p:ph idx="14"/>
          </p:nvPr>
        </p:nvSpPr>
        <p:spPr>
          <a:xfrm>
            <a:off x="473720" y="4761185"/>
            <a:ext cx="8213080" cy="1051785"/>
          </a:xfrm>
        </p:spPr>
        <p:txBody>
          <a:bodyPr/>
          <a:lstStyle/>
          <a:p>
            <a:pPr xmlns:a="http://schemas.openxmlformats.org/drawingml/2006/main" marL="0" indent="0">
              <a:buNone/>
            </a:pPr>
            <a:r xmlns:a="http://schemas.openxmlformats.org/drawingml/2006/main">
              <a:rPr lang="vi" sz="2400" b="1" dirty="0">
                <a:solidFill>
                  <a:schemeClr val="tx1"/>
                </a:solidFill>
                <a:latin typeface="+mn-lt"/>
              </a:rPr>
              <a:t>ma thuật</a:t>
            </a:r>
          </a:p>
          <a:p>
            <a:pPr xmlns:a="http://schemas.openxmlformats.org/drawingml/2006/main" marL="0" indent="0">
              <a:buNone/>
            </a:pPr>
            <a:r xmlns:a="http://schemas.openxmlformats.org/drawingml/2006/main">
              <a:rPr lang="vi" sz="2400" b="1" dirty="0">
                <a:solidFill>
                  <a:schemeClr val="tx1"/>
                </a:solidFill>
                <a:latin typeface="+mn-lt"/>
              </a:rPr>
              <a:t>xảy ra </a:t>
            </a:r>
            <a:r xmlns:a="http://schemas.openxmlformats.org/drawingml/2006/main">
              <a:rPr lang="vi" sz="2400" b="1" dirty="0" smtClean="0">
                <a:solidFill>
                  <a:schemeClr val="tx1"/>
                </a:solidFill>
                <a:latin typeface="+mn-lt"/>
              </a:rPr>
              <a:t>!</a:t>
            </a:r>
            <a:endParaRPr xmlns:a="http://schemas.openxmlformats.org/drawingml/2006/main" lang="en-US" sz="2400" b="1" dirty="0">
              <a:solidFill>
                <a:schemeClr val="tx1"/>
              </a:solidFill>
              <a:latin typeface="+mn-lt"/>
            </a:endParaRPr>
          </a:p>
        </p:txBody>
      </p:sp>
      <p:graphicFrame>
        <p:nvGraphicFramePr>
          <p:cNvPr id="7" name="Object 6" descr="An equation. The part in parenthesis, = c. M = left parenthesis m to the e power mod n right parenthesis to the d power mod n."/>
          <p:cNvGraphicFramePr>
            <a:graphicFrameLocks noChangeAspect="1"/>
          </p:cNvGraphicFramePr>
          <p:nvPr>
            <p:extLst>
              <p:ext uri="{D42A27DB-BD31-4B8C-83A1-F6EECF244321}">
                <p14:modId xmlns:p14="http://schemas.microsoft.com/office/powerpoint/2010/main" val="3363976455"/>
              </p:ext>
            </p:extLst>
          </p:nvPr>
        </p:nvGraphicFramePr>
        <p:xfrm>
          <a:off x="2178050" y="5021263"/>
          <a:ext cx="3211513" cy="712787"/>
        </p:xfrm>
        <a:graphic>
          <a:graphicData uri="http://schemas.openxmlformats.org/presentationml/2006/ole">
            <mc:AlternateContent xmlns:mc="http://schemas.openxmlformats.org/markup-compatibility/2006">
              <mc:Choice xmlns:v="urn:schemas-microsoft-com:vml" Requires="v">
                <p:oleObj spid="_x0000_s29486" name="Equation" r:id="rId7" imgW="1600200" imgH="355320" progId="Equation.DSMT4">
                  <p:embed/>
                </p:oleObj>
              </mc:Choice>
              <mc:Fallback>
                <p:oleObj name="Equation" r:id="rId7" imgW="1600200" imgH="355320" progId="Equation.DSMT4">
                  <p:embed/>
                  <p:pic>
                    <p:nvPicPr>
                      <p:cNvPr id="6" name="Object 5"/>
                      <p:cNvPicPr/>
                      <p:nvPr/>
                    </p:nvPicPr>
                    <p:blipFill>
                      <a:blip r:embed="rId8"/>
                      <a:stretch>
                        <a:fillRect/>
                      </a:stretch>
                    </p:blipFill>
                    <p:spPr>
                      <a:xfrm>
                        <a:off x="2178050" y="5021263"/>
                        <a:ext cx="3211513" cy="712787"/>
                      </a:xfrm>
                      <a:prstGeom prst="rect">
                        <a:avLst/>
                      </a:prstGeom>
                    </p:spPr>
                  </p:pic>
                </p:oleObj>
              </mc:Fallback>
            </mc:AlternateContent>
          </a:graphicData>
        </a:graphic>
      </p:graphicFrame>
    </p:spTree>
    <p:extLst>
      <p:ext uri="{BB962C8B-B14F-4D97-AF65-F5344CB8AC3E}">
        <p14:creationId xmlns:p14="http://schemas.microsoft.com/office/powerpoint/2010/main" val="202740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r</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S</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một ví dụ</a:t>
            </a:r>
            <a:endParaRPr xmlns:a="http://schemas.openxmlformats.org/drawingml/2006/main"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body" idx="1"/>
          </p:nvPr>
        </p:nvSpPr>
        <p:spPr>
          <a:xfrm>
            <a:off x="457200" y="1600201"/>
            <a:ext cx="8229600" cy="2237014"/>
          </a:xfrm>
        </p:spPr>
        <p:txBody>
          <a:bodyPr/>
          <a:lstStyle/>
          <a:p>
            <a:pPr xmlns:a="http://schemas.openxmlformats.org/drawingml/2006/main" marL="0" indent="0">
              <a:buNone/>
            </a:pPr>
            <a:r xmlns:a="http://schemas.openxmlformats.org/drawingml/2006/main">
              <a:rPr lang="vi" sz="2400" dirty="0">
                <a:latin typeface="+mn-lt"/>
                <a:cs typeface="Arial" charset="0"/>
              </a:rPr>
              <a:t>Bob chọn </a:t>
            </a:r>
            <a:r xmlns:a="http://schemas.openxmlformats.org/drawingml/2006/main">
              <a:rPr lang="vi" sz="2400" i="1" dirty="0">
                <a:latin typeface="+mn-lt"/>
                <a:cs typeface="Arial" charset="0"/>
              </a:rPr>
              <a:t>p=5, q=7 </a:t>
            </a:r>
            <a:r xmlns:a="http://schemas.openxmlformats.org/drawingml/2006/main">
              <a:rPr lang="vi" sz="2400" dirty="0" smtClean="0">
                <a:latin typeface="+mn-lt"/>
                <a:cs typeface="Arial" charset="0"/>
              </a:rPr>
              <a:t>. Khi đó </a:t>
            </a:r>
            <a:r xmlns:a="http://schemas.openxmlformats.org/drawingml/2006/main">
              <a:rPr lang="vi" sz="2400" i="1" dirty="0">
                <a:latin typeface="+mn-lt"/>
                <a:cs typeface="Arial" charset="0"/>
              </a:rPr>
              <a:t>n= </a:t>
            </a:r>
            <a:r xmlns:a="http://schemas.openxmlformats.org/drawingml/2006/main">
              <a:rPr lang="vi" sz="2400" dirty="0">
                <a:latin typeface="+mn-lt"/>
                <a:cs typeface="Arial" charset="0"/>
              </a:rPr>
              <a:t>35 </a:t>
            </a:r>
            <a:r xmlns:a="http://schemas.openxmlformats.org/drawingml/2006/main">
              <a:rPr lang="vi" sz="2400" i="1" dirty="0">
                <a:latin typeface="+mn-lt"/>
                <a:cs typeface="Arial" charset="0"/>
              </a:rPr>
              <a:t>, z=24 </a:t>
            </a:r>
            <a:r xmlns:a="http://schemas.openxmlformats.org/drawingml/2006/main">
              <a:rPr lang="vi" sz="2400" dirty="0" smtClean="0">
                <a:latin typeface="+mn-lt"/>
                <a:cs typeface="Arial" charset="0"/>
              </a:rPr>
              <a:t>.</a:t>
            </a:r>
          </a:p>
          <a:p>
            <a:pPr xmlns:a="http://schemas.openxmlformats.org/drawingml/2006/main" marL="0" indent="1795463">
              <a:buNone/>
            </a:pPr>
            <a:r xmlns:a="http://schemas.openxmlformats.org/drawingml/2006/main">
              <a:rPr lang="vi" sz="2400" i="1" dirty="0" smtClean="0">
                <a:latin typeface="+mn-lt"/>
                <a:cs typeface="Arial" charset="0"/>
              </a:rPr>
              <a:t>e=5 </a:t>
            </a:r>
            <a:r xmlns:a="http://schemas.openxmlformats.org/drawingml/2006/main">
              <a:rPr lang="vi" sz="2400" dirty="0" smtClean="0">
                <a:latin typeface="+mn-lt"/>
                <a:cs typeface="Arial" charset="0"/>
              </a:rPr>
              <a:t>( </a:t>
            </a:r>
            <a:r xmlns:a="http://schemas.openxmlformats.org/drawingml/2006/main">
              <a:rPr lang="vi" sz="2400" dirty="0">
                <a:latin typeface="+mn-lt"/>
                <a:cs typeface="Arial" charset="0"/>
              </a:rPr>
              <a:t>do đó </a:t>
            </a:r>
            <a:r xmlns:a="http://schemas.openxmlformats.org/drawingml/2006/main">
              <a:rPr lang="vi" sz="2400" i="1" dirty="0">
                <a:latin typeface="+mn-lt"/>
                <a:cs typeface="Arial" charset="0"/>
              </a:rPr>
              <a:t>e, </a:t>
            </a:r>
            <a:r xmlns:a="http://schemas.openxmlformats.org/drawingml/2006/main">
              <a:rPr lang="vi" sz="2400" i="1" dirty="0" smtClean="0">
                <a:latin typeface="+mn-lt"/>
                <a:cs typeface="Arial" charset="0"/>
              </a:rPr>
              <a:t>z </a:t>
            </a:r>
            <a:r xmlns:a="http://schemas.openxmlformats.org/drawingml/2006/main">
              <a:rPr lang="vi" sz="2400" dirty="0" smtClean="0">
                <a:latin typeface="+mn-lt"/>
                <a:cs typeface="Arial" charset="0"/>
              </a:rPr>
              <a:t>nguyên </a:t>
            </a:r>
            <a:r xmlns:a="http://schemas.openxmlformats.org/drawingml/2006/main">
              <a:rPr lang="vi" sz="2400" dirty="0">
                <a:latin typeface="+mn-lt"/>
                <a:cs typeface="Arial" charset="0"/>
              </a:rPr>
              <a:t>tố cùng nhau).</a:t>
            </a:r>
          </a:p>
          <a:p>
            <a:pPr xmlns:a="http://schemas.openxmlformats.org/drawingml/2006/main" marL="0" indent="1795463">
              <a:buNone/>
            </a:pPr>
            <a:r xmlns:a="http://schemas.openxmlformats.org/drawingml/2006/main">
              <a:rPr lang="vi" sz="2400" i="1" dirty="0">
                <a:latin typeface="+mn-lt"/>
                <a:cs typeface="Arial" charset="0"/>
              </a:rPr>
              <a:t>d=29 </a:t>
            </a:r>
            <a:r xmlns:a="http://schemas.openxmlformats.org/drawingml/2006/main">
              <a:rPr lang="vi" sz="2400" dirty="0">
                <a:latin typeface="+mn-lt"/>
                <a:cs typeface="Arial" charset="0"/>
              </a:rPr>
              <a:t>(vì vậy </a:t>
            </a:r>
            <a:r xmlns:a="http://schemas.openxmlformats.org/drawingml/2006/main">
              <a:rPr lang="vi" sz="2400" i="1" dirty="0">
                <a:latin typeface="+mn-lt"/>
                <a:cs typeface="Arial" charset="0"/>
              </a:rPr>
              <a:t>ed-1 </a:t>
            </a:r>
            <a:r xmlns:a="http://schemas.openxmlformats.org/drawingml/2006/main">
              <a:rPr lang="vi" sz="2400" dirty="0">
                <a:latin typeface="+mn-lt"/>
                <a:cs typeface="Arial" charset="0"/>
              </a:rPr>
              <a:t>chia hết cho z </a:t>
            </a:r>
            <a:r xmlns:a="http://schemas.openxmlformats.org/drawingml/2006/main">
              <a:rPr lang="vi" sz="2400" dirty="0" smtClean="0">
                <a:latin typeface="+mn-lt"/>
                <a:cs typeface="Arial" charset="0"/>
              </a:rPr>
              <a:t>).</a:t>
            </a:r>
          </a:p>
          <a:p>
            <a:pPr xmlns:a="http://schemas.openxmlformats.org/drawingml/2006/main" marL="0" indent="0">
              <a:buNone/>
            </a:pPr>
            <a:r xmlns:a="http://schemas.openxmlformats.org/drawingml/2006/main">
              <a:rPr lang="vi" sz="2400" dirty="0">
                <a:latin typeface="+mn-lt"/>
                <a:cs typeface="Arial" charset="0"/>
              </a:rPr>
              <a:t>mã hóa tin nhắn 8-bit </a:t>
            </a:r>
            <a:r xmlns:a="http://schemas.openxmlformats.org/drawingml/2006/main">
              <a:rPr lang="vi" sz="2400" dirty="0" smtClean="0">
                <a:latin typeface="+mn-lt"/>
                <a:cs typeface="Arial" charset="0"/>
              </a:rPr>
              <a:t>.</a:t>
            </a:r>
            <a:endParaRPr xmlns:a="http://schemas.openxmlformats.org/drawingml/2006/main" lang="en-US" sz="2400" dirty="0">
              <a:latin typeface="+mn-lt"/>
              <a:cs typeface="Arial" charset="0"/>
            </a:endParaRPr>
          </a:p>
        </p:txBody>
      </p:sp>
      <p:pic>
        <p:nvPicPr>
          <p:cNvPr id="4" name="Picture 3" descr="There are 2 rows, encrypt and decrypt. Each row has multiple parts, with an equation, then numbers below each. Encrypt. 4 parts. 1. Bit pattern, 0 0 0 0 pipe 0 0 0. 2. m, 12. 3. m to the e power, 2 4 8 3 2. 4. c = m to the e power mod n, 17. Decrypt. 3 parts. 1. C, 17. 2. c to the d power, 4 8 1 9 6 8 5 7 2 1 0 6 7 5 0 9 1 5 0 9 1 4 1 1 8 2 5 2 2 3 0 7 1 6 9 7. 3. m = c to the d power mod n, 12. This 12 links to the 12 in encrypt, m, 12."/>
          <p:cNvPicPr>
            <a:picLocks noChangeAspect="1"/>
          </p:cNvPicPr>
          <p:nvPr/>
        </p:nvPicPr>
        <p:blipFill>
          <a:blip r:embed="rId2"/>
          <a:stretch>
            <a:fillRect/>
          </a:stretch>
        </p:blipFill>
        <p:spPr>
          <a:xfrm>
            <a:off x="963720" y="3941095"/>
            <a:ext cx="7216558" cy="2355258"/>
          </a:xfrm>
          <a:prstGeom prst="rect">
            <a:avLst/>
          </a:prstGeom>
        </p:spPr>
      </p:pic>
    </p:spTree>
    <p:extLst>
      <p:ext uri="{BB962C8B-B14F-4D97-AF65-F5344CB8AC3E}">
        <p14:creationId xmlns:p14="http://schemas.microsoft.com/office/powerpoint/2010/main" val="3465869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Tại sao R</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Một công việc?</a:t>
            </a:r>
            <a:endParaRPr xmlns:a="http://schemas.openxmlformats.org/drawingml/2006/main" lang="en-US" dirty="0">
              <a:latin typeface="Times New Roman" panose="02020603050405020304" pitchFamily="18" charset="0"/>
              <a:ea typeface="ＭＳ Ｐゴシック" charset="0"/>
            </a:endParaRPr>
          </a:p>
        </p:txBody>
      </p:sp>
      <p:sp>
        <p:nvSpPr>
          <p:cNvPr id="5" name="Content Placeholder 4"/>
          <p:cNvSpPr>
            <a:spLocks noGrp="1"/>
          </p:cNvSpPr>
          <p:nvPr>
            <p:ph idx="1"/>
          </p:nvPr>
        </p:nvSpPr>
        <p:spPr>
          <a:xfrm>
            <a:off x="457200" y="1600200"/>
            <a:ext cx="8229600" cy="488905"/>
          </a:xfrm>
        </p:spPr>
        <p:txBody>
          <a:bodyPr/>
          <a:lstStyle/>
          <a:p>
            <a:pPr xmlns:a="http://schemas.openxmlformats.org/drawingml/2006/main" marL="255600" indent="-255600"/>
            <a:r xmlns:a="http://schemas.openxmlformats.org/drawingml/2006/main">
              <a:rPr lang="vi" sz="2400" dirty="0">
                <a:latin typeface="+mn-lt"/>
              </a:rPr>
              <a:t>phải chỉ ra rằng</a:t>
            </a:r>
          </a:p>
        </p:txBody>
      </p:sp>
      <p:graphicFrame>
        <p:nvGraphicFramePr>
          <p:cNvPr id="12" name="Object 11" descr="C to the d power mod n = m."/>
          <p:cNvGraphicFramePr>
            <a:graphicFrameLocks noChangeAspect="1"/>
          </p:cNvGraphicFramePr>
          <p:nvPr>
            <p:extLst>
              <p:ext uri="{D42A27DB-BD31-4B8C-83A1-F6EECF244321}">
                <p14:modId xmlns:p14="http://schemas.microsoft.com/office/powerpoint/2010/main" val="3092675855"/>
              </p:ext>
            </p:extLst>
          </p:nvPr>
        </p:nvGraphicFramePr>
        <p:xfrm>
          <a:off x="3002795" y="1601444"/>
          <a:ext cx="2006899" cy="445982"/>
        </p:xfrm>
        <a:graphic>
          <a:graphicData uri="http://schemas.openxmlformats.org/presentationml/2006/ole">
            <mc:AlternateContent xmlns:mc="http://schemas.openxmlformats.org/markup-compatibility/2006">
              <mc:Choice xmlns:v="urn:schemas-microsoft-com:vml" Requires="v">
                <p:oleObj spid="_x0000_s32461" name="Equation" r:id="rId3" imgW="914400" imgH="203040" progId="Equation.DSMT4">
                  <p:embed/>
                </p:oleObj>
              </mc:Choice>
              <mc:Fallback>
                <p:oleObj name="Equation" r:id="rId3" imgW="914400" imgH="203040" progId="Equation.DSMT4">
                  <p:embed/>
                  <p:pic>
                    <p:nvPicPr>
                      <p:cNvPr id="0" name=""/>
                      <p:cNvPicPr/>
                      <p:nvPr/>
                    </p:nvPicPr>
                    <p:blipFill>
                      <a:blip r:embed="rId4"/>
                      <a:stretch>
                        <a:fillRect/>
                      </a:stretch>
                    </p:blipFill>
                    <p:spPr>
                      <a:xfrm>
                        <a:off x="3002795" y="1601444"/>
                        <a:ext cx="2006899" cy="445982"/>
                      </a:xfrm>
                      <a:prstGeom prst="rect">
                        <a:avLst/>
                      </a:prstGeom>
                    </p:spPr>
                  </p:pic>
                </p:oleObj>
              </mc:Fallback>
            </mc:AlternateContent>
          </a:graphicData>
        </a:graphic>
      </p:graphicFrame>
      <p:graphicFrame>
        <p:nvGraphicFramePr>
          <p:cNvPr id="13" name="Object 12" descr="Where c = m to the e power mod n."/>
          <p:cNvGraphicFramePr>
            <a:graphicFrameLocks noChangeAspect="1"/>
          </p:cNvGraphicFramePr>
          <p:nvPr>
            <p:extLst>
              <p:ext uri="{D42A27DB-BD31-4B8C-83A1-F6EECF244321}">
                <p14:modId xmlns:p14="http://schemas.microsoft.com/office/powerpoint/2010/main" val="2111928352"/>
              </p:ext>
            </p:extLst>
          </p:nvPr>
        </p:nvGraphicFramePr>
        <p:xfrm>
          <a:off x="785322" y="2100455"/>
          <a:ext cx="2674754" cy="403741"/>
        </p:xfrm>
        <a:graphic>
          <a:graphicData uri="http://schemas.openxmlformats.org/presentationml/2006/ole">
            <mc:AlternateContent xmlns:mc="http://schemas.openxmlformats.org/markup-compatibility/2006">
              <mc:Choice xmlns:v="urn:schemas-microsoft-com:vml" Requires="v">
                <p:oleObj spid="_x0000_s32462" name="Equation" r:id="rId5" imgW="1346040" imgH="203040" progId="Equation.DSMT4">
                  <p:embed/>
                </p:oleObj>
              </mc:Choice>
              <mc:Fallback>
                <p:oleObj name="Equation" r:id="rId5" imgW="1346040" imgH="203040" progId="Equation.DSMT4">
                  <p:embed/>
                  <p:pic>
                    <p:nvPicPr>
                      <p:cNvPr id="0" name=""/>
                      <p:cNvPicPr/>
                      <p:nvPr/>
                    </p:nvPicPr>
                    <p:blipFill>
                      <a:blip r:embed="rId6"/>
                      <a:stretch>
                        <a:fillRect/>
                      </a:stretch>
                    </p:blipFill>
                    <p:spPr>
                      <a:xfrm>
                        <a:off x="785322" y="2100455"/>
                        <a:ext cx="2674754" cy="403741"/>
                      </a:xfrm>
                      <a:prstGeom prst="rect">
                        <a:avLst/>
                      </a:prstGeom>
                    </p:spPr>
                  </p:pic>
                </p:oleObj>
              </mc:Fallback>
            </mc:AlternateContent>
          </a:graphicData>
        </a:graphic>
      </p:graphicFrame>
      <p:sp>
        <p:nvSpPr>
          <p:cNvPr id="10" name="Content Placeholder 9"/>
          <p:cNvSpPr>
            <a:spLocks noGrp="1"/>
          </p:cNvSpPr>
          <p:nvPr>
            <p:ph idx="13"/>
          </p:nvPr>
        </p:nvSpPr>
        <p:spPr>
          <a:xfrm>
            <a:off x="473720" y="2527377"/>
            <a:ext cx="8229600" cy="711176"/>
          </a:xfrm>
        </p:spPr>
        <p:txBody>
          <a:bodyPr/>
          <a:lstStyle/>
          <a:p>
            <a:pPr xmlns:a="http://schemas.openxmlformats.org/drawingml/2006/main" marL="255600" indent="-255600"/>
            <a:r xmlns:a="http://schemas.openxmlformats.org/drawingml/2006/main">
              <a:rPr lang="vi" sz="2400" dirty="0">
                <a:latin typeface="+mn-lt"/>
              </a:rPr>
              <a:t>sự thật </a:t>
            </a:r>
            <a:r xmlns:a="http://schemas.openxmlformats.org/drawingml/2006/main">
              <a:rPr lang="vi" sz="2400" dirty="0" smtClean="0">
                <a:latin typeface="+mn-lt"/>
              </a:rPr>
              <a:t>: </a:t>
            </a:r>
            <a:r xmlns:a="http://schemas.openxmlformats.org/drawingml/2006/main">
              <a:rPr lang="vi" sz="2400" dirty="0">
                <a:latin typeface="+mn-lt"/>
              </a:rPr>
              <a:t>với mọi x </a:t>
            </a:r>
            <a:r xmlns:a="http://schemas.openxmlformats.org/drawingml/2006/main">
              <a:rPr lang="vi" sz="2400" dirty="0" smtClean="0">
                <a:latin typeface="+mn-lt"/>
              </a:rPr>
              <a:t>an </a:t>
            </a:r>
            <a:r xmlns:a="http://schemas.openxmlformats.org/drawingml/2006/main">
              <a:rPr lang="vi" sz="2400" dirty="0">
                <a:latin typeface="+mn-lt"/>
              </a:rPr>
              <a:t>y </a:t>
            </a:r>
            <a:r xmlns:a="http://schemas.openxmlformats.org/drawingml/2006/main">
              <a:rPr lang="vi" sz="2400" dirty="0" smtClean="0">
                <a:latin typeface="+mn-lt"/>
              </a:rPr>
              <a:t>:</a:t>
            </a:r>
            <a:endParaRPr xmlns:a="http://schemas.openxmlformats.org/drawingml/2006/main" lang="en-US" sz="2400" dirty="0">
              <a:latin typeface="+mn-lt"/>
            </a:endParaRPr>
          </a:p>
        </p:txBody>
      </p:sp>
      <p:graphicFrame>
        <p:nvGraphicFramePr>
          <p:cNvPr id="14" name="Object 13" descr="X to the y power mod n = x to the power, left parenthesis y mod z right parenthesis, mod n."/>
          <p:cNvGraphicFramePr>
            <a:graphicFrameLocks noChangeAspect="1"/>
          </p:cNvGraphicFramePr>
          <p:nvPr>
            <p:extLst>
              <p:ext uri="{D42A27DB-BD31-4B8C-83A1-F6EECF244321}">
                <p14:modId xmlns:p14="http://schemas.microsoft.com/office/powerpoint/2010/main" val="825108543"/>
              </p:ext>
            </p:extLst>
          </p:nvPr>
        </p:nvGraphicFramePr>
        <p:xfrm>
          <a:off x="3679073" y="2515171"/>
          <a:ext cx="3618045" cy="488698"/>
        </p:xfrm>
        <a:graphic>
          <a:graphicData uri="http://schemas.openxmlformats.org/presentationml/2006/ole">
            <mc:AlternateContent xmlns:mc="http://schemas.openxmlformats.org/markup-compatibility/2006">
              <mc:Choice xmlns:v="urn:schemas-microsoft-com:vml" Requires="v">
                <p:oleObj spid="_x0000_s32463" name="Equation" r:id="rId7" imgW="1600200" imgH="215640" progId="Equation.DSMT4">
                  <p:embed/>
                </p:oleObj>
              </mc:Choice>
              <mc:Fallback>
                <p:oleObj name="Equation" r:id="rId7" imgW="1600200" imgH="215640" progId="Equation.DSMT4">
                  <p:embed/>
                  <p:pic>
                    <p:nvPicPr>
                      <p:cNvPr id="0" name=""/>
                      <p:cNvPicPr/>
                      <p:nvPr/>
                    </p:nvPicPr>
                    <p:blipFill>
                      <a:blip r:embed="rId8"/>
                      <a:stretch>
                        <a:fillRect/>
                      </a:stretch>
                    </p:blipFill>
                    <p:spPr>
                      <a:xfrm>
                        <a:off x="3679073" y="2515171"/>
                        <a:ext cx="3618045" cy="488698"/>
                      </a:xfrm>
                      <a:prstGeom prst="rect">
                        <a:avLst/>
                      </a:prstGeom>
                    </p:spPr>
                  </p:pic>
                </p:oleObj>
              </mc:Fallback>
            </mc:AlternateContent>
          </a:graphicData>
        </a:graphic>
      </p:graphicFrame>
      <p:sp>
        <p:nvSpPr>
          <p:cNvPr id="18" name="Content Placeholder 17"/>
          <p:cNvSpPr>
            <a:spLocks noGrp="1"/>
          </p:cNvSpPr>
          <p:nvPr>
            <p:ph idx="15"/>
          </p:nvPr>
        </p:nvSpPr>
        <p:spPr>
          <a:xfrm>
            <a:off x="420416" y="3037108"/>
            <a:ext cx="8229600" cy="554945"/>
          </a:xfrm>
        </p:spPr>
        <p:txBody>
          <a:bodyPr/>
          <a:lstStyle/>
          <a:p>
            <a:pPr xmlns:a="http://schemas.openxmlformats.org/drawingml/2006/main" marL="741600" lvl="1" indent="-284400"/>
            <a:r xmlns:a="http://schemas.openxmlformats.org/drawingml/2006/main">
              <a:rPr lang="vi" sz="2400" dirty="0">
                <a:latin typeface="+mn-lt"/>
              </a:rPr>
              <a:t>trong đó n= pq </a:t>
            </a:r>
            <a:r xmlns:a="http://schemas.openxmlformats.org/drawingml/2006/main">
              <a:rPr lang="vi" sz="2400" dirty="0" smtClean="0">
                <a:latin typeface="+mn-lt"/>
              </a:rPr>
              <a:t>và</a:t>
            </a:r>
            <a:endParaRPr xmlns:a="http://schemas.openxmlformats.org/drawingml/2006/main" lang="en-US" sz="2400" dirty="0">
              <a:latin typeface="+mn-lt"/>
            </a:endParaRPr>
          </a:p>
        </p:txBody>
      </p:sp>
      <p:graphicFrame>
        <p:nvGraphicFramePr>
          <p:cNvPr id="20" name="Object 19" descr="Z = left parenthesis p minus 1 right parenthesis left parenthesis q minus 1 right parenthesis."/>
          <p:cNvGraphicFramePr>
            <a:graphicFrameLocks noChangeAspect="1"/>
          </p:cNvGraphicFramePr>
          <p:nvPr>
            <p:extLst>
              <p:ext uri="{D42A27DB-BD31-4B8C-83A1-F6EECF244321}">
                <p14:modId xmlns:p14="http://schemas.microsoft.com/office/powerpoint/2010/main" val="1763926312"/>
              </p:ext>
            </p:extLst>
          </p:nvPr>
        </p:nvGraphicFramePr>
        <p:xfrm>
          <a:off x="3645901" y="3065896"/>
          <a:ext cx="2121660" cy="530413"/>
        </p:xfrm>
        <a:graphic>
          <a:graphicData uri="http://schemas.openxmlformats.org/presentationml/2006/ole">
            <mc:AlternateContent xmlns:mc="http://schemas.openxmlformats.org/markup-compatibility/2006">
              <mc:Choice xmlns:v="urn:schemas-microsoft-com:vml" Requires="v">
                <p:oleObj spid="_x0000_s32464" name="Equation" r:id="rId9" imgW="1015920" imgH="253800" progId="Equation.DSMT4">
                  <p:embed/>
                </p:oleObj>
              </mc:Choice>
              <mc:Fallback>
                <p:oleObj name="Equation" r:id="rId9" imgW="1015920" imgH="253800" progId="Equation.DSMT4">
                  <p:embed/>
                  <p:pic>
                    <p:nvPicPr>
                      <p:cNvPr id="0" name=""/>
                      <p:cNvPicPr/>
                      <p:nvPr/>
                    </p:nvPicPr>
                    <p:blipFill>
                      <a:blip r:embed="rId10"/>
                      <a:stretch>
                        <a:fillRect/>
                      </a:stretch>
                    </p:blipFill>
                    <p:spPr>
                      <a:xfrm>
                        <a:off x="3645901" y="3065896"/>
                        <a:ext cx="2121660" cy="530413"/>
                      </a:xfrm>
                      <a:prstGeom prst="rect">
                        <a:avLst/>
                      </a:prstGeom>
                    </p:spPr>
                  </p:pic>
                </p:oleObj>
              </mc:Fallback>
            </mc:AlternateContent>
          </a:graphicData>
        </a:graphic>
      </p:graphicFrame>
      <p:sp>
        <p:nvSpPr>
          <p:cNvPr id="11" name="Content Placeholder 10"/>
          <p:cNvSpPr>
            <a:spLocks noGrp="1"/>
          </p:cNvSpPr>
          <p:nvPr>
            <p:ph idx="14"/>
          </p:nvPr>
        </p:nvSpPr>
        <p:spPr>
          <a:xfrm>
            <a:off x="457200" y="3503541"/>
            <a:ext cx="8229600" cy="531040"/>
          </a:xfrm>
        </p:spPr>
        <p:txBody>
          <a:bodyPr/>
          <a:lstStyle/>
          <a:p>
            <a:pPr xmlns:a="http://schemas.openxmlformats.org/drawingml/2006/main" marL="255600" indent="-255600"/>
            <a:r xmlns:a="http://schemas.openxmlformats.org/drawingml/2006/main">
              <a:rPr lang="vi" sz="2400" dirty="0">
                <a:latin typeface="+mn-lt"/>
              </a:rPr>
              <a:t>do đó,</a:t>
            </a:r>
          </a:p>
        </p:txBody>
      </p:sp>
      <p:graphicFrame>
        <p:nvGraphicFramePr>
          <p:cNvPr id="19" name="Object 18" descr="5 lines of an equation. 1. c to the d power mod n = left parenthesis m to the e power mod n right parenthesis to the d power mod n. 2. = m to the e d power mod n. 3. = m to the power, left parenthesis e d mod z right parenthesis, mod n. 4. = m to the first power mod n. 5. = m."/>
          <p:cNvGraphicFramePr>
            <a:graphicFrameLocks noChangeAspect="1"/>
          </p:cNvGraphicFramePr>
          <p:nvPr>
            <p:extLst>
              <p:ext uri="{D42A27DB-BD31-4B8C-83A1-F6EECF244321}">
                <p14:modId xmlns:p14="http://schemas.microsoft.com/office/powerpoint/2010/main" val="122392814"/>
              </p:ext>
            </p:extLst>
          </p:nvPr>
        </p:nvGraphicFramePr>
        <p:xfrm>
          <a:off x="1181890" y="4025828"/>
          <a:ext cx="3872474" cy="2348471"/>
        </p:xfrm>
        <a:graphic>
          <a:graphicData uri="http://schemas.openxmlformats.org/presentationml/2006/ole">
            <mc:AlternateContent xmlns:mc="http://schemas.openxmlformats.org/markup-compatibility/2006">
              <mc:Choice xmlns:v="urn:schemas-microsoft-com:vml" Requires="v">
                <p:oleObj spid="_x0000_s32465" name="Equation" r:id="rId11" imgW="1968480" imgH="1193760" progId="Equation.DSMT4">
                  <p:embed/>
                </p:oleObj>
              </mc:Choice>
              <mc:Fallback>
                <p:oleObj name="Equation" r:id="rId11" imgW="1968480" imgH="1193760" progId="Equation.DSMT4">
                  <p:embed/>
                  <p:pic>
                    <p:nvPicPr>
                      <p:cNvPr id="0" name=""/>
                      <p:cNvPicPr/>
                      <p:nvPr/>
                    </p:nvPicPr>
                    <p:blipFill>
                      <a:blip r:embed="rId12"/>
                      <a:stretch>
                        <a:fillRect/>
                      </a:stretch>
                    </p:blipFill>
                    <p:spPr>
                      <a:xfrm>
                        <a:off x="1181890" y="4025828"/>
                        <a:ext cx="3872474" cy="2348471"/>
                      </a:xfrm>
                      <a:prstGeom prst="rect">
                        <a:avLst/>
                      </a:prstGeom>
                    </p:spPr>
                  </p:pic>
                </p:oleObj>
              </mc:Fallback>
            </mc:AlternateContent>
          </a:graphicData>
        </a:graphic>
      </p:graphicFrame>
      <p:pic>
        <p:nvPicPr>
          <p:cNvPr id="3" name="Picture 2" descr="An arrow is extending from x to the power of y mod n = x to the power of left parenthesis y mod z right parenthesis to m to the power of ed mod n"/>
          <p:cNvPicPr>
            <a:picLocks noChangeAspect="1"/>
          </p:cNvPicPr>
          <p:nvPr/>
        </p:nvPicPr>
        <p:blipFill>
          <a:blip r:embed="rId13"/>
          <a:stretch>
            <a:fillRect/>
          </a:stretch>
        </p:blipFill>
        <p:spPr>
          <a:xfrm>
            <a:off x="3251301" y="2442372"/>
            <a:ext cx="3517697" cy="2456901"/>
          </a:xfrm>
          <a:prstGeom prst="rect">
            <a:avLst/>
          </a:prstGeom>
        </p:spPr>
      </p:pic>
    </p:spTree>
    <p:extLst>
      <p:ext uri="{BB962C8B-B14F-4D97-AF65-F5344CB8AC3E}">
        <p14:creationId xmlns:p14="http://schemas.microsoft.com/office/powerpoint/2010/main" val="4246620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r</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Đ: Một tài sản quan trọng khác</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83665"/>
            <a:ext cx="8229600" cy="553968"/>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ea typeface="ＭＳ Ｐゴシック" charset="0"/>
              </a:rPr>
              <a:t>Thuộc tính sau sẽ </a:t>
            </a:r>
            <a:r xmlns:a="http://schemas.openxmlformats.org/drawingml/2006/main">
              <a:rPr lang="vi" sz="2400" b="1" kern="1200" dirty="0">
                <a:solidFill>
                  <a:srgbClr val="000000"/>
                </a:solidFill>
                <a:latin typeface="Arial (Body)"/>
                <a:ea typeface="ＭＳ Ｐゴシック" charset="0"/>
              </a:rPr>
              <a:t>rất </a:t>
            </a:r>
            <a:r xmlns:a="http://schemas.openxmlformats.org/drawingml/2006/main">
              <a:rPr lang="vi" sz="2400" kern="1200" dirty="0">
                <a:solidFill>
                  <a:srgbClr val="000000"/>
                </a:solidFill>
                <a:latin typeface="Arial (Body)"/>
                <a:ea typeface="ＭＳ Ｐゴシック" charset="0"/>
              </a:rPr>
              <a:t>hữu ích sau này:</a:t>
            </a:r>
          </a:p>
        </p:txBody>
      </p:sp>
      <p:graphicFrame>
        <p:nvGraphicFramePr>
          <p:cNvPr id="24" name="Object 23" descr="An equation. Before m is text 1, after m is text 2. K sub B minus left parenthesis K sub B plus left parenthesis m right parenthesis right parenthesis = m = K sub B plus right parenthesis K sub B minus left parenthesis m right parenthesis right parenthesis."/>
          <p:cNvGraphicFramePr>
            <a:graphicFrameLocks noChangeAspect="1"/>
          </p:cNvGraphicFramePr>
          <p:nvPr>
            <p:extLst>
              <p:ext uri="{D42A27DB-BD31-4B8C-83A1-F6EECF244321}">
                <p14:modId xmlns:p14="http://schemas.microsoft.com/office/powerpoint/2010/main" val="1682283939"/>
              </p:ext>
            </p:extLst>
          </p:nvPr>
        </p:nvGraphicFramePr>
        <p:xfrm>
          <a:off x="1816100" y="2485352"/>
          <a:ext cx="4527550" cy="1084262"/>
        </p:xfrm>
        <a:graphic>
          <a:graphicData uri="http://schemas.openxmlformats.org/presentationml/2006/ole">
            <mc:AlternateContent xmlns:mc="http://schemas.openxmlformats.org/markup-compatibility/2006">
              <mc:Choice xmlns:v="urn:schemas-microsoft-com:vml" Requires="v">
                <p:oleObj spid="_x0000_s6736" name="Equation" r:id="rId3" imgW="1854000" imgH="444240" progId="Equation.DSMT4">
                  <p:embed/>
                </p:oleObj>
              </mc:Choice>
              <mc:Fallback>
                <p:oleObj name="Equation" r:id="rId3" imgW="1854000" imgH="444240" progId="Equation.DSMT4">
                  <p:embed/>
                  <p:pic>
                    <p:nvPicPr>
                      <p:cNvPr id="13" name="Object 12"/>
                      <p:cNvPicPr/>
                      <p:nvPr/>
                    </p:nvPicPr>
                    <p:blipFill>
                      <a:blip r:embed="rId4"/>
                      <a:stretch>
                        <a:fillRect/>
                      </a:stretch>
                    </p:blipFill>
                    <p:spPr>
                      <a:xfrm>
                        <a:off x="1816100" y="2485352"/>
                        <a:ext cx="4527550" cy="1084262"/>
                      </a:xfrm>
                      <a:prstGeom prst="rect">
                        <a:avLst/>
                      </a:prstGeom>
                    </p:spPr>
                  </p:pic>
                </p:oleObj>
              </mc:Fallback>
            </mc:AlternateContent>
          </a:graphicData>
        </a:graphic>
      </p:graphicFrame>
      <p:sp>
        <p:nvSpPr>
          <p:cNvPr id="5" name="Content Placeholder 4"/>
          <p:cNvSpPr>
            <a:spLocks noGrp="1"/>
          </p:cNvSpPr>
          <p:nvPr>
            <p:ph sz="quarter" idx="14"/>
          </p:nvPr>
        </p:nvSpPr>
        <p:spPr>
          <a:xfrm>
            <a:off x="1249362" y="3490263"/>
            <a:ext cx="2917825"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ea typeface="ＭＳ Ｐゴシック" charset="0"/>
              </a:rPr>
              <a:t>sử dụng khóa chung trước, sau đó là </a:t>
            </a:r>
            <a:r xmlns:a="http://schemas.openxmlformats.org/drawingml/2006/main">
              <a:rPr lang="vi" sz="2400" kern="1200" dirty="0" smtClean="0">
                <a:solidFill>
                  <a:srgbClr val="000000"/>
                </a:solidFill>
                <a:latin typeface="Arial (Body)"/>
                <a:ea typeface="ＭＳ Ｐゴシック" charset="0"/>
              </a:rPr>
              <a:t>khóa riêng</a:t>
            </a:r>
            <a:endParaRPr xmlns:a="http://schemas.openxmlformats.org/drawingml/2006/main" lang="en-US" sz="2400" kern="1200" dirty="0">
              <a:solidFill>
                <a:srgbClr val="000000"/>
              </a:solidFill>
              <a:latin typeface="Arial (Body)"/>
              <a:ea typeface="ＭＳ Ｐゴシック" charset="0"/>
            </a:endParaRPr>
          </a:p>
        </p:txBody>
      </p:sp>
      <p:sp>
        <p:nvSpPr>
          <p:cNvPr id="4" name="Content Placeholder 3"/>
          <p:cNvSpPr>
            <a:spLocks noGrp="1"/>
          </p:cNvSpPr>
          <p:nvPr>
            <p:ph idx="13"/>
          </p:nvPr>
        </p:nvSpPr>
        <p:spPr>
          <a:xfrm>
            <a:off x="4441825" y="3490264"/>
            <a:ext cx="2917825"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ea typeface="ＭＳ Ｐゴシック" charset="0"/>
              </a:rPr>
              <a:t>sử dụng khóa riêng trước, sau đó là </a:t>
            </a:r>
            <a:r xmlns:a="http://schemas.openxmlformats.org/drawingml/2006/main">
              <a:rPr lang="vi" sz="2400" kern="1200" dirty="0" smtClean="0">
                <a:solidFill>
                  <a:srgbClr val="000000"/>
                </a:solidFill>
                <a:latin typeface="Arial (Body)"/>
                <a:ea typeface="ＭＳ Ｐゴシック" charset="0"/>
              </a:rPr>
              <a:t>khóa chung</a:t>
            </a:r>
            <a:endParaRPr xmlns:a="http://schemas.openxmlformats.org/drawingml/2006/main" lang="en-US" sz="2400" kern="1200" dirty="0">
              <a:solidFill>
                <a:srgbClr val="000000"/>
              </a:solidFill>
              <a:latin typeface="Arial (Body)"/>
              <a:ea typeface="ＭＳ Ｐゴシック" charset="0"/>
            </a:endParaRPr>
          </a:p>
        </p:txBody>
      </p:sp>
      <p:sp>
        <p:nvSpPr>
          <p:cNvPr id="6" name="Content Placeholder 5"/>
          <p:cNvSpPr>
            <a:spLocks noGrp="1"/>
          </p:cNvSpPr>
          <p:nvPr>
            <p:ph sz="quarter" idx="15"/>
          </p:nvPr>
        </p:nvSpPr>
        <p:spPr>
          <a:xfrm>
            <a:off x="2708275" y="5363940"/>
            <a:ext cx="2859768" cy="553968"/>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kết quả là </a:t>
            </a:r>
            <a:r xmlns:a="http://schemas.openxmlformats.org/drawingml/2006/main">
              <a:rPr lang="vi" sz="2400" b="1" kern="1200" dirty="0" smtClean="0">
                <a:solidFill>
                  <a:srgbClr val="000000"/>
                </a:solidFill>
                <a:latin typeface="Arial (Body)"/>
                <a:ea typeface="ＭＳ Ｐゴシック" charset="0"/>
              </a:rPr>
              <a:t>như nhau </a:t>
            </a:r>
            <a:r xmlns:a="http://schemas.openxmlformats.org/drawingml/2006/main">
              <a:rPr lang="vi" sz="2400" kern="1200" dirty="0" smtClean="0">
                <a:solidFill>
                  <a:srgbClr val="000000"/>
                </a:solidFill>
                <a:latin typeface="Arial (Body)"/>
                <a:ea typeface="ＭＳ Ｐゴシック" charset="0"/>
              </a:rPr>
              <a:t>!</a:t>
            </a:r>
            <a:endParaRPr xmlns:a="http://schemas.openxmlformats.org/drawingml/2006/main"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961864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tx2"/>
                </a:solidFill>
                <a:latin typeface="Times New Roman" panose="02020603050405020304" pitchFamily="18" charset="0"/>
                <a:cs typeface="Times New Roman" panose="02020603050405020304" pitchFamily="18" charset="0"/>
              </a:rPr>
              <a:t>Tại sao </a:t>
            </a:r>
            <a:r xmlns:a="http://schemas.openxmlformats.org/drawingml/2006/main">
              <a:rPr lang="vi" sz="500" dirty="0">
                <a:solidFill>
                  <a:schemeClr val="bg1"/>
                </a:solidFill>
                <a:latin typeface="Times New Roman" panose="02020603050405020304" pitchFamily="18" charset="0"/>
                <a:cs typeface="Times New Roman" panose="02020603050405020304" pitchFamily="18" charset="0"/>
              </a:rPr>
              <a:t>K sub B trừ dấu ngoặc trái K sub B cộng dấu ngoặc trái m dấu ngoặc phải dấu ngoặc phải = m = K sub B cộng dấu ngoặc trái K sub B trừ dấu ngoặc trái m dấu ngoặc phải dấu hỏi.</a:t>
            </a:r>
          </a:p>
        </p:txBody>
      </p:sp>
      <p:graphicFrame>
        <p:nvGraphicFramePr>
          <p:cNvPr id="7" name="Object 6"/>
          <p:cNvGraphicFramePr>
            <a:graphicFrameLocks noChangeAspect="1"/>
          </p:cNvGraphicFramePr>
          <p:nvPr>
            <p:extLst>
              <p:ext uri="{D42A27DB-BD31-4B8C-83A1-F6EECF244321}">
                <p14:modId xmlns:p14="http://schemas.microsoft.com/office/powerpoint/2010/main" val="2435590751"/>
              </p:ext>
            </p:extLst>
          </p:nvPr>
        </p:nvGraphicFramePr>
        <p:xfrm>
          <a:off x="1496108" y="634546"/>
          <a:ext cx="5619750" cy="790575"/>
        </p:xfrm>
        <a:graphic>
          <a:graphicData uri="http://schemas.openxmlformats.org/presentationml/2006/ole">
            <mc:AlternateContent xmlns:mc="http://schemas.openxmlformats.org/markup-compatibility/2006">
              <mc:Choice xmlns:v="urn:schemas-microsoft-com:vml" Requires="v">
                <p:oleObj spid="_x0000_s38176" name="Equation" r:id="rId3" imgW="1981080" imgH="279360" progId="Equation.DSMT4">
                  <p:embed/>
                </p:oleObj>
              </mc:Choice>
              <mc:Fallback>
                <p:oleObj name="Equation" r:id="rId3" imgW="1981080" imgH="279360" progId="Equation.DSMT4">
                  <p:embed/>
                  <p:pic>
                    <p:nvPicPr>
                      <p:cNvPr id="24" name="Object 23"/>
                      <p:cNvPicPr/>
                      <p:nvPr/>
                    </p:nvPicPr>
                    <p:blipFill>
                      <a:blip r:embed="rId4"/>
                      <a:stretch>
                        <a:fillRect/>
                      </a:stretch>
                    </p:blipFill>
                    <p:spPr>
                      <a:xfrm>
                        <a:off x="1496108" y="634546"/>
                        <a:ext cx="5619750" cy="790575"/>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8229600" cy="751114"/>
          </a:xfrm>
        </p:spPr>
        <p:txBody>
          <a:bodyPr/>
          <a:lstStyle/>
          <a:p>
            <a:pPr xmlns:a="http://schemas.openxmlformats.org/drawingml/2006/main" marL="0" indent="0">
              <a:buNone/>
            </a:pPr>
            <a:r xmlns:a="http://schemas.openxmlformats.org/drawingml/2006/main">
              <a:rPr lang="vi" sz="2400" dirty="0">
                <a:latin typeface="+mn-lt"/>
              </a:rPr>
              <a:t>theo trực tiếp từ số học mô-đun </a:t>
            </a:r>
            <a:r xmlns:a="http://schemas.openxmlformats.org/drawingml/2006/main">
              <a:rPr lang="vi" sz="2400" dirty="0" smtClean="0">
                <a:latin typeface="+mn-lt"/>
              </a:rPr>
              <a:t>:</a:t>
            </a:r>
            <a:endParaRPr xmlns:a="http://schemas.openxmlformats.org/drawingml/2006/main" lang="en-US" sz="2400" dirty="0">
              <a:latin typeface="+mn-lt"/>
            </a:endParaRPr>
          </a:p>
        </p:txBody>
      </p:sp>
      <p:graphicFrame>
        <p:nvGraphicFramePr>
          <p:cNvPr id="4" name="Object 3" descr="Left parenthesis m to the e power mod n right parenthesis to the d power mod n = m to the e d power mod n."/>
          <p:cNvGraphicFramePr>
            <a:graphicFrameLocks noChangeAspect="1"/>
          </p:cNvGraphicFramePr>
          <p:nvPr>
            <p:extLst>
              <p:ext uri="{D42A27DB-BD31-4B8C-83A1-F6EECF244321}">
                <p14:modId xmlns:p14="http://schemas.microsoft.com/office/powerpoint/2010/main" val="432116776"/>
              </p:ext>
            </p:extLst>
          </p:nvPr>
        </p:nvGraphicFramePr>
        <p:xfrm>
          <a:off x="1471613" y="2441575"/>
          <a:ext cx="4689475" cy="681038"/>
        </p:xfrm>
        <a:graphic>
          <a:graphicData uri="http://schemas.openxmlformats.org/presentationml/2006/ole">
            <mc:AlternateContent xmlns:mc="http://schemas.openxmlformats.org/markup-compatibility/2006">
              <mc:Choice xmlns:v="urn:schemas-microsoft-com:vml" Requires="v">
                <p:oleObj spid="_x0000_s38177" name="Equation" r:id="rId5" imgW="2095200" imgH="304560" progId="Equation.DSMT4">
                  <p:embed/>
                </p:oleObj>
              </mc:Choice>
              <mc:Fallback>
                <p:oleObj name="Equation" r:id="rId5" imgW="2095200" imgH="304560" progId="Equation.DSMT4">
                  <p:embed/>
                  <p:pic>
                    <p:nvPicPr>
                      <p:cNvPr id="7" name="Object 6"/>
                      <p:cNvPicPr/>
                      <p:nvPr/>
                    </p:nvPicPr>
                    <p:blipFill>
                      <a:blip r:embed="rId6"/>
                      <a:stretch>
                        <a:fillRect/>
                      </a:stretch>
                    </p:blipFill>
                    <p:spPr>
                      <a:xfrm>
                        <a:off x="1471613" y="2441575"/>
                        <a:ext cx="4689475" cy="681038"/>
                      </a:xfrm>
                      <a:prstGeom prst="rect">
                        <a:avLst/>
                      </a:prstGeom>
                    </p:spPr>
                  </p:pic>
                </p:oleObj>
              </mc:Fallback>
            </mc:AlternateContent>
          </a:graphicData>
        </a:graphic>
      </p:graphicFrame>
      <p:graphicFrame>
        <p:nvGraphicFramePr>
          <p:cNvPr id="5" name="Object 4" descr="= m to the e d mod n."/>
          <p:cNvGraphicFramePr>
            <a:graphicFrameLocks noChangeAspect="1"/>
          </p:cNvGraphicFramePr>
          <p:nvPr>
            <p:extLst>
              <p:ext uri="{D42A27DB-BD31-4B8C-83A1-F6EECF244321}">
                <p14:modId xmlns:p14="http://schemas.microsoft.com/office/powerpoint/2010/main" val="608563412"/>
              </p:ext>
            </p:extLst>
          </p:nvPr>
        </p:nvGraphicFramePr>
        <p:xfrm>
          <a:off x="4344863" y="3069432"/>
          <a:ext cx="1874837" cy="455612"/>
        </p:xfrm>
        <a:graphic>
          <a:graphicData uri="http://schemas.openxmlformats.org/presentationml/2006/ole">
            <mc:AlternateContent xmlns:mc="http://schemas.openxmlformats.org/markup-compatibility/2006">
              <mc:Choice xmlns:v="urn:schemas-microsoft-com:vml" Requires="v">
                <p:oleObj spid="_x0000_s38178" name="Equation" r:id="rId7" imgW="838080" imgH="203040" progId="Equation.DSMT4">
                  <p:embed/>
                </p:oleObj>
              </mc:Choice>
              <mc:Fallback>
                <p:oleObj name="Equation" r:id="rId7" imgW="838080" imgH="203040" progId="Equation.DSMT4">
                  <p:embed/>
                  <p:pic>
                    <p:nvPicPr>
                      <p:cNvPr id="4" name="Object 3"/>
                      <p:cNvPicPr/>
                      <p:nvPr/>
                    </p:nvPicPr>
                    <p:blipFill>
                      <a:blip r:embed="rId8"/>
                      <a:stretch>
                        <a:fillRect/>
                      </a:stretch>
                    </p:blipFill>
                    <p:spPr>
                      <a:xfrm>
                        <a:off x="4344863" y="3069432"/>
                        <a:ext cx="1874837" cy="455612"/>
                      </a:xfrm>
                      <a:prstGeom prst="rect">
                        <a:avLst/>
                      </a:prstGeom>
                    </p:spPr>
                  </p:pic>
                </p:oleObj>
              </mc:Fallback>
            </mc:AlternateContent>
          </a:graphicData>
        </a:graphic>
      </p:graphicFrame>
      <p:graphicFrame>
        <p:nvGraphicFramePr>
          <p:cNvPr id="6" name="Object 5" descr="Left parenthesis m to the d power mod n right parenthesis to the e power mod n."/>
          <p:cNvGraphicFramePr>
            <a:graphicFrameLocks noChangeAspect="1"/>
          </p:cNvGraphicFramePr>
          <p:nvPr>
            <p:extLst>
              <p:ext uri="{D42A27DB-BD31-4B8C-83A1-F6EECF244321}">
                <p14:modId xmlns:p14="http://schemas.microsoft.com/office/powerpoint/2010/main" val="2167043160"/>
              </p:ext>
            </p:extLst>
          </p:nvPr>
        </p:nvGraphicFramePr>
        <p:xfrm>
          <a:off x="4238715" y="3557702"/>
          <a:ext cx="3209925" cy="509588"/>
        </p:xfrm>
        <a:graphic>
          <a:graphicData uri="http://schemas.openxmlformats.org/presentationml/2006/ole">
            <mc:AlternateContent xmlns:mc="http://schemas.openxmlformats.org/markup-compatibility/2006">
              <mc:Choice xmlns:v="urn:schemas-microsoft-com:vml" Requires="v">
                <p:oleObj spid="_x0000_s38179" name="Equation" r:id="rId9" imgW="1434960" imgH="228600" progId="Equation.DSMT4">
                  <p:embed/>
                </p:oleObj>
              </mc:Choice>
              <mc:Fallback>
                <p:oleObj name="Equation" r:id="rId9" imgW="1434960" imgH="228600" progId="Equation.DSMT4">
                  <p:embed/>
                  <p:pic>
                    <p:nvPicPr>
                      <p:cNvPr id="5" name="Object 4"/>
                      <p:cNvPicPr/>
                      <p:nvPr/>
                    </p:nvPicPr>
                    <p:blipFill>
                      <a:blip r:embed="rId10"/>
                      <a:stretch>
                        <a:fillRect/>
                      </a:stretch>
                    </p:blipFill>
                    <p:spPr>
                      <a:xfrm>
                        <a:off x="4238715" y="3557702"/>
                        <a:ext cx="3209925" cy="509588"/>
                      </a:xfrm>
                      <a:prstGeom prst="rect">
                        <a:avLst/>
                      </a:prstGeom>
                    </p:spPr>
                  </p:pic>
                </p:oleObj>
              </mc:Fallback>
            </mc:AlternateContent>
          </a:graphicData>
        </a:graphic>
      </p:graphicFrame>
    </p:spTree>
    <p:extLst>
      <p:ext uri="{BB962C8B-B14F-4D97-AF65-F5344CB8AC3E}">
        <p14:creationId xmlns:p14="http://schemas.microsoft.com/office/powerpoint/2010/main" val="97310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Tại sao R</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An toàn?</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199" y="1600200"/>
            <a:ext cx="8229601" cy="2300600"/>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giả sử bạn biết khóa công khai </a:t>
            </a:r>
            <a:r xmlns:a="http://schemas.openxmlformats.org/drawingml/2006/main">
              <a:rPr lang="vi" altLang="ja-JP" sz="2400" dirty="0" smtClean="0">
                <a:solidFill>
                  <a:srgbClr val="000000"/>
                </a:solidFill>
                <a:latin typeface="Arial (Body)"/>
                <a:ea typeface="ＭＳ Ｐゴシック" charset="0"/>
              </a:rPr>
              <a:t>của </a:t>
            </a:r>
            <a:r xmlns:a="http://schemas.openxmlformats.org/drawingml/2006/main">
              <a:rPr lang="vi" sz="2400" dirty="0" smtClean="0">
                <a:solidFill>
                  <a:srgbClr val="000000"/>
                </a:solidFill>
                <a:latin typeface="Arial (Body)"/>
                <a:ea typeface="ＭＳ Ｐゴシック" charset="0"/>
              </a:rPr>
              <a:t>Bob </a:t>
            </a:r>
            <a:r xmlns:a="http://schemas.openxmlformats.org/drawingml/2006/main">
              <a:rPr lang="vi" altLang="ja-JP" sz="2400" dirty="0">
                <a:solidFill>
                  <a:srgbClr val="000000"/>
                </a:solidFill>
                <a:latin typeface="Arial (Body)"/>
                <a:ea typeface="ＭＳ Ｐゴシック" charset="0"/>
              </a:rPr>
              <a:t>(n,e). Làm thế nào là nó khó để xác định d?</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thực chất cần tìm thừa số của n mà không cần biết 2 thừa số p và </a:t>
            </a:r>
            <a:r xmlns:a="http://schemas.openxmlformats.org/drawingml/2006/main">
              <a:rPr lang="vi" sz="2400" dirty="0" smtClean="0">
                <a:solidFill>
                  <a:srgbClr val="000000"/>
                </a:solidFill>
                <a:latin typeface="Arial (Body)"/>
                <a:ea typeface="ＭＳ Ｐゴシック" charset="0"/>
              </a:rPr>
              <a:t>q</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thực tế: bao thanh toán một số lượng lớn là </a:t>
            </a:r>
            <a:r xmlns:a="http://schemas.openxmlformats.org/drawingml/2006/main">
              <a:rPr lang="vi" sz="2400" dirty="0" smtClean="0">
                <a:solidFill>
                  <a:srgbClr val="000000"/>
                </a:solidFill>
                <a:latin typeface="Arial (Body)"/>
                <a:ea typeface="ＭＳ Ｐゴシック" charset="0"/>
              </a:rPr>
              <a:t>khó</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38717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r</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A trong thực tế: Khóa phiên</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7622275" cy="241601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lũy thừa trong </a:t>
            </a:r>
            <a:r xmlns:a="http://schemas.openxmlformats.org/drawingml/2006/main">
              <a:rPr lang="vi" sz="2400" dirty="0" smtClean="0">
                <a:solidFill>
                  <a:srgbClr val="000000"/>
                </a:solidFill>
                <a:latin typeface="Arial (Body)"/>
                <a:ea typeface="ＭＳ Ｐゴシック" charset="0"/>
              </a:rPr>
              <a:t>R</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A </a:t>
            </a:r>
            <a:r xmlns:a="http://schemas.openxmlformats.org/drawingml/2006/main">
              <a:rPr lang="vi" sz="2400" dirty="0">
                <a:solidFill>
                  <a:srgbClr val="000000"/>
                </a:solidFill>
                <a:latin typeface="Arial (Body)"/>
                <a:ea typeface="ＭＳ Ｐゴシック" charset="0"/>
              </a:rPr>
              <a:t>chuyên sâu về tính toán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 </a:t>
            </a:r>
            <a:r xmlns:a="http://schemas.openxmlformats.org/drawingml/2006/main">
              <a:rPr lang="vi" sz="2400" dirty="0">
                <a:solidFill>
                  <a:srgbClr val="000000"/>
                </a:solidFill>
                <a:latin typeface="Arial (Body)"/>
                <a:ea typeface="ＭＳ Ｐゴシック" charset="0"/>
              </a:rPr>
              <a:t>nhanh hơn ít nhất 100 lần so với </a:t>
            </a:r>
            <a:r xmlns:a="http://schemas.openxmlformats.org/drawingml/2006/main">
              <a:rPr lang="vi" sz="2400" dirty="0" smtClean="0">
                <a:solidFill>
                  <a:srgbClr val="000000"/>
                </a:solidFill>
                <a:latin typeface="Arial (Body)"/>
                <a:ea typeface="ＭＳ Ｐゴシック" charset="0"/>
              </a:rPr>
              <a:t>R</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sử dụng mật mã khóa công khai để thiết lập kết nối an toàn, sau đó thiết lập khóa thứ hai – khóa phiên đối xứng – để mã hóa </a:t>
            </a:r>
            <a:r xmlns:a="http://schemas.openxmlformats.org/drawingml/2006/main">
              <a:rPr lang="vi" sz="2400" dirty="0" smtClean="0">
                <a:solidFill>
                  <a:srgbClr val="000000"/>
                </a:solidFill>
                <a:latin typeface="Arial (Body)"/>
                <a:ea typeface="ＭＳ Ｐゴシック" charset="0"/>
              </a:rPr>
              <a:t>dữ liệu</a:t>
            </a:r>
            <a:endParaRPr xmlns:a="http://schemas.openxmlformats.org/drawingml/2006/main" lang="en-US" sz="2400" dirty="0">
              <a:solidFill>
                <a:srgbClr val="000000"/>
              </a:solidFill>
              <a:latin typeface="Arial (Body)"/>
              <a:ea typeface="ＭＳ Ｐゴシック" charset="0"/>
            </a:endParaRPr>
          </a:p>
        </p:txBody>
      </p:sp>
      <p:sp>
        <p:nvSpPr>
          <p:cNvPr id="4" name="Text Placeholder 3"/>
          <p:cNvSpPr>
            <a:spLocks noGrp="1"/>
          </p:cNvSpPr>
          <p:nvPr>
            <p:ph type="body" idx="2"/>
          </p:nvPr>
        </p:nvSpPr>
        <p:spPr>
          <a:xfrm>
            <a:off x="457200" y="4194412"/>
            <a:ext cx="8229600" cy="2163763"/>
          </a:xfrm>
        </p:spPr>
        <p:txBody>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khóa phiên </a:t>
            </a:r>
            <a:r xmlns:a="http://schemas.openxmlformats.org/drawingml/2006/main">
              <a:rPr lang="vi" sz="2400" b="1" i="1" baseline="-25000" dirty="0">
                <a:solidFill>
                  <a:srgbClr val="000000"/>
                </a:solidFill>
                <a:latin typeface="Arial (Body)"/>
                <a:ea typeface="ＭＳ Ｐゴシック" charset="0"/>
              </a:rPr>
              <a:t>, </a:t>
            </a:r>
            <a:r xmlns:a="http://schemas.openxmlformats.org/drawingml/2006/main">
              <a:rPr lang="vi" sz="2400" b="1" i="1" dirty="0">
                <a:solidFill>
                  <a:srgbClr val="000000"/>
                </a:solidFill>
                <a:latin typeface="Arial (Body)"/>
                <a:ea typeface="ＭＳ Ｐゴシック" charset="0"/>
              </a:rPr>
              <a:t>KS</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Bob và Alice sử dụng R</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S</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A để trao đổi khóa đối xứng K </a:t>
            </a:r>
            <a:r xmlns:a="http://schemas.openxmlformats.org/drawingml/2006/main">
              <a:rPr lang="vi" sz="2400" baseline="-25000" dirty="0">
                <a:solidFill>
                  <a:srgbClr val="000000"/>
                </a:solidFill>
                <a:latin typeface="Arial (Body)"/>
                <a:ea typeface="ＭＳ Ｐゴシック" charset="0"/>
              </a:rPr>
              <a:t>S</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khi cả hai đều có KS </a:t>
            </a:r>
            <a:r xmlns:a="http://schemas.openxmlformats.org/drawingml/2006/main">
              <a:rPr lang="vi" sz="2400" baseline="-25000" dirty="0">
                <a:solidFill>
                  <a:srgbClr val="000000"/>
                </a:solidFill>
                <a:latin typeface="Arial (Body)"/>
                <a:ea typeface="ＭＳ Ｐゴシック" charset="0"/>
              </a:rPr>
              <a:t>, họ sử dụng </a:t>
            </a:r>
            <a:r xmlns:a="http://schemas.openxmlformats.org/drawingml/2006/main">
              <a:rPr lang="vi" sz="2400" dirty="0" smtClean="0">
                <a:solidFill>
                  <a:srgbClr val="000000"/>
                </a:solidFill>
                <a:latin typeface="Arial (Body)"/>
                <a:ea typeface="ＭＳ Ｐゴシック" charset="0"/>
              </a:rPr>
              <a:t>mật mã </a:t>
            </a:r>
            <a:endParaRPr xmlns:a="http://schemas.openxmlformats.org/drawingml/2006/main" lang="en-US" sz="2400" dirty="0">
              <a:solidFill>
                <a:srgbClr val="000000"/>
              </a:solidFill>
              <a:latin typeface="Arial (Body)"/>
              <a:ea typeface="ＭＳ Ｐゴシック" charset="0"/>
            </a:endParaRPr>
            <a:r xmlns:a="http://schemas.openxmlformats.org/drawingml/2006/main">
              <a:rPr lang="vi" sz="2400" dirty="0">
                <a:solidFill>
                  <a:srgbClr val="000000"/>
                </a:solidFill>
                <a:latin typeface="Arial (Body)"/>
                <a:ea typeface="ＭＳ Ｐゴシック" charset="0"/>
              </a:rPr>
              <a:t>khóa đối xứng</a:t>
            </a:r>
          </a:p>
        </p:txBody>
      </p:sp>
    </p:spTree>
    <p:extLst>
      <p:ext uri="{BB962C8B-B14F-4D97-AF65-F5344CB8AC3E}">
        <p14:creationId xmlns:p14="http://schemas.microsoft.com/office/powerpoint/2010/main" val="29487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a:ea typeface="ＭＳ Ｐゴシック" charset="-128"/>
              </a:rPr>
              <a:t>( </a:t>
            </a:r>
            <a:r xmlns:a="http://schemas.openxmlformats.org/drawingml/2006/main">
              <a:rPr lang="vi" altLang="en-US" sz="2000" b="0" dirty="0" smtClean="0">
                <a:ea typeface="ＭＳ Ｐゴシック" charset="-128"/>
              </a:rPr>
              <a:t>1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b="1"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 </a:t>
            </a:r>
            <a:r xmlns:a="http://schemas.openxmlformats.org/drawingml/2006/main">
              <a:rPr lang="vi" sz="2400" dirty="0">
                <a:solidFill>
                  <a:srgbClr val="000000"/>
                </a:solidFill>
                <a:latin typeface="+mn-lt"/>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 Toàn </a:t>
            </a:r>
            <a:r xmlns:a="http://schemas.openxmlformats.org/drawingml/2006/main">
              <a:rPr lang="vi" sz="2400" dirty="0">
                <a:solidFill>
                  <a:srgbClr val="000000"/>
                </a:solidFill>
                <a:latin typeface="+mn-lt"/>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 </a:t>
            </a:r>
            <a:r xmlns:a="http://schemas.openxmlformats.org/drawingml/2006/main">
              <a:rPr lang="vi" sz="2400" dirty="0">
                <a:solidFill>
                  <a:srgbClr val="000000"/>
                </a:solidFill>
                <a:latin typeface="+mn-lt"/>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Kết nối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 </a:t>
            </a:r>
            <a:r xmlns:a="http://schemas.openxmlformats.org/drawingml/2006/main">
              <a:rPr lang="vi" sz="2400" dirty="0" smtClean="0">
                <a:latin typeface="+mn-lt"/>
              </a:rPr>
              <a:t>S </a:t>
            </a:r>
            <a:r xmlns:a="http://schemas.openxmlformats.org/drawingml/2006/main">
              <a:rPr lang="vi" sz="100" dirty="0" smtClean="0">
                <a:latin typeface="+mn-lt"/>
              </a:rPr>
              <a:t>0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 </a:t>
            </a:r>
            <a:r xmlns:a="http://schemas.openxmlformats.org/drawingml/2006/main">
              <a:rPr lang="vi" sz="2400"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a:t>
            </a:r>
            <a:r xmlns:a="http://schemas.openxmlformats.org/drawingml/2006/main">
              <a:rPr lang="vi" sz="2400" b="1"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Bảo mật hoạt động: tường lửa và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273187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(3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 </a:t>
            </a:r>
            <a:r xmlns:a="http://schemas.openxmlformats.org/drawingml/2006/main">
              <a:rPr lang="vi" sz="2400"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 </a:t>
            </a:r>
            <a:r xmlns:a="http://schemas.openxmlformats.org/drawingml/2006/main">
              <a:rPr lang="vi" sz="2400" dirty="0">
                <a:solidFill>
                  <a:srgbClr val="000000"/>
                </a:solidFill>
                <a:latin typeface="+mn-lt"/>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 Toàn </a:t>
            </a:r>
            <a:r xmlns:a="http://schemas.openxmlformats.org/drawingml/2006/main">
              <a:rPr lang="vi" sz="2400" dirty="0">
                <a:solidFill>
                  <a:srgbClr val="000000"/>
                </a:solidFill>
                <a:latin typeface="+mn-lt"/>
                <a:ea typeface="ＭＳ Ｐゴシック" charset="0"/>
              </a:rPr>
              <a:t>vẹn bản tin, </a:t>
            </a:r>
            <a:r xmlns:a="http://schemas.openxmlformats.org/drawingml/2006/main">
              <a:rPr lang="vi" sz="2400" b="1" dirty="0">
                <a:solidFill>
                  <a:srgbClr val="000000"/>
                </a:solidFill>
                <a:latin typeface="+mn-lt"/>
                <a:ea typeface="ＭＳ Ｐゴシック" charset="0"/>
              </a:rPr>
              <a:t>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 </a:t>
            </a:r>
            <a:r xmlns:a="http://schemas.openxmlformats.org/drawingml/2006/main">
              <a:rPr lang="vi" sz="2400" dirty="0">
                <a:solidFill>
                  <a:srgbClr val="000000"/>
                </a:solidFill>
                <a:latin typeface="+mn-lt"/>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kết nối: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 </a:t>
            </a:r>
            <a:r xmlns:a="http://schemas.openxmlformats.org/drawingml/2006/main">
              <a:rPr lang="vi" sz="2400"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a:t>
            </a:r>
            <a:r xmlns:a="http://schemas.openxmlformats.org/drawingml/2006/main">
              <a:rPr lang="vi" sz="2400" b="1"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Bảo mật hoạt động: tường lửa và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401299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Mục tiêu: </a:t>
            </a:r>
            <a:r xmlns:a="http://schemas.openxmlformats.org/drawingml/2006/main">
              <a:rPr lang="vi" sz="2400" dirty="0">
                <a:solidFill>
                  <a:srgbClr val="000000"/>
                </a:solidFill>
                <a:latin typeface="Arial (Body)"/>
                <a:ea typeface="ＭＳ Ｐゴシック" charset="0"/>
              </a:rPr>
              <a:t>Bob muốn Alice </a:t>
            </a:r>
            <a:r xmlns:a="http://schemas.openxmlformats.org/drawingml/2006/main">
              <a:rPr lang="vi" sz="2400" dirty="0" smtClean="0">
                <a:solidFill>
                  <a:srgbClr val="000000"/>
                </a:solidFill>
                <a:latin typeface="Arial (Body)"/>
                <a:ea typeface="ＭＳ Ｐゴシック" charset="0"/>
              </a:rPr>
              <a:t>“ </a:t>
            </a:r>
            <a:r xmlns:a="http://schemas.openxmlformats.org/drawingml/2006/main">
              <a:rPr lang="vi" altLang="ja-JP" sz="2400" dirty="0" smtClean="0">
                <a:solidFill>
                  <a:srgbClr val="000000"/>
                </a:solidFill>
                <a:latin typeface="Arial (Body)"/>
                <a:ea typeface="ＭＳ Ｐゴシック" charset="0"/>
              </a:rPr>
              <a:t>chứng minh” </a:t>
            </a:r>
            <a:r xmlns:a="http://schemas.openxmlformats.org/drawingml/2006/main">
              <a:rPr lang="vi" altLang="ja-JP" sz="2400" dirty="0">
                <a:solidFill>
                  <a:srgbClr val="000000"/>
                </a:solidFill>
                <a:latin typeface="Arial (Body)"/>
                <a:ea typeface="ＭＳ Ｐゴシック" charset="0"/>
              </a:rPr>
              <a:t>danh tính của cô ấy với </a:t>
            </a:r>
            <a:r xmlns:a="http://schemas.openxmlformats.org/drawingml/2006/main">
              <a:rPr lang="vi" altLang="ja-JP" sz="2400" dirty="0" smtClean="0">
                <a:solidFill>
                  <a:srgbClr val="000000"/>
                </a:solidFill>
                <a:latin typeface="Arial (Body)"/>
                <a:ea typeface="ＭＳ Ｐゴシック" charset="0"/>
              </a:rPr>
              <a:t>anh ta</a:t>
            </a:r>
          </a:p>
          <a:p>
            <a:pPr xmlns:a="http://schemas.openxmlformats.org/drawingml/2006/main" mar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Giao thức ap1.0 </a:t>
            </a:r>
            <a:r xmlns:a="http://schemas.openxmlformats.org/drawingml/2006/main">
              <a:rPr lang="vi" sz="2400" b="1"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Alice </a:t>
            </a:r>
            <a:r xmlns:a="http://schemas.openxmlformats.org/drawingml/2006/main">
              <a:rPr lang="vi" sz="2400" kern="1200" dirty="0">
                <a:solidFill>
                  <a:srgbClr val="000000"/>
                </a:solidFill>
                <a:latin typeface="Arial (Body)"/>
                <a:ea typeface="ＭＳ Ｐゴシック" charset="0"/>
              </a:rPr>
              <a:t>nói </a:t>
            </a:r>
            <a:r xmlns:a="http://schemas.openxmlformats.org/drawingml/2006/main">
              <a:rPr lang="vi" sz="2400" kern="1200" dirty="0" smtClean="0">
                <a:solidFill>
                  <a:srgbClr val="000000"/>
                </a:solidFill>
                <a:latin typeface="Arial (Body)"/>
                <a:ea typeface="ＭＳ Ｐゴシック" charset="0"/>
              </a:rPr>
              <a:t>“Tôi </a:t>
            </a:r>
            <a:r xmlns:a="http://schemas.openxmlformats.org/drawingml/2006/main">
              <a:rPr lang="vi" sz="2400" kern="1200" dirty="0">
                <a:solidFill>
                  <a:srgbClr val="000000"/>
                </a:solidFill>
                <a:latin typeface="Arial (Body)"/>
                <a:ea typeface="ＭＳ Ｐゴシック" charset="0"/>
              </a:rPr>
              <a:t>là </a:t>
            </a:r>
            <a:r xmlns:a="http://schemas.openxmlformats.org/drawingml/2006/main">
              <a:rPr lang="vi" sz="2400" kern="1200" dirty="0" smtClean="0">
                <a:solidFill>
                  <a:srgbClr val="000000"/>
                </a:solidFill>
                <a:latin typeface="Arial (Body)"/>
                <a:ea typeface="ＭＳ Ｐゴシック" charset="0"/>
              </a:rPr>
              <a:t>Alice”</a:t>
            </a:r>
            <a:endParaRPr xmlns:a="http://schemas.openxmlformats.org/drawingml/2006/main" lang="en-US" sz="2400" kern="1200" dirty="0">
              <a:solidFill>
                <a:srgbClr val="000000"/>
              </a:solidFill>
              <a:latin typeface="Arial (Body)"/>
              <a:ea typeface="ＭＳ Ｐゴシック" charset="0"/>
            </a:endParaRPr>
          </a:p>
        </p:txBody>
      </p:sp>
      <p:pic>
        <p:nvPicPr>
          <p:cNvPr id="9" name="Picture 8" descr="Alice sends message, I am Alice, to Bob. Below, is Trudy. Failure scenario?"/>
          <p:cNvPicPr>
            <a:picLocks noChangeAspect="1"/>
          </p:cNvPicPr>
          <p:nvPr/>
        </p:nvPicPr>
        <p:blipFill>
          <a:blip r:embed="rId2"/>
          <a:stretch>
            <a:fillRect/>
          </a:stretch>
        </p:blipFill>
        <p:spPr>
          <a:xfrm>
            <a:off x="1146120" y="3299760"/>
            <a:ext cx="6851759" cy="2398398"/>
          </a:xfrm>
          <a:prstGeom prst="rect">
            <a:avLst/>
          </a:prstGeom>
        </p:spPr>
      </p:pic>
    </p:spTree>
    <p:extLst>
      <p:ext uri="{BB962C8B-B14F-4D97-AF65-F5344CB8AC3E}">
        <p14:creationId xmlns:p14="http://schemas.microsoft.com/office/powerpoint/2010/main" val="388255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a:t>
            </a:r>
            <a:r xmlns:a="http://schemas.openxmlformats.org/drawingml/2006/main">
              <a:rPr lang="vi" sz="2000" b="0" dirty="0" smtClean="0">
                <a:latin typeface="Times New Roman" panose="02020603050405020304" pitchFamily="18" charset="0"/>
                <a:ea typeface="ＭＳ Ｐゴシック" charset="0"/>
              </a:rPr>
              <a:t>(2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Mục tiêu: </a:t>
            </a:r>
            <a:r xmlns:a="http://schemas.openxmlformats.org/drawingml/2006/main">
              <a:rPr lang="vi" sz="2400" dirty="0">
                <a:solidFill>
                  <a:srgbClr val="000000"/>
                </a:solidFill>
                <a:latin typeface="Arial (Body)"/>
                <a:ea typeface="ＭＳ Ｐゴシック" charset="0"/>
              </a:rPr>
              <a:t>Bob muốn Alice </a:t>
            </a:r>
            <a:r xmlns:a="http://schemas.openxmlformats.org/drawingml/2006/main">
              <a:rPr lang="vi" sz="2400" dirty="0" smtClean="0">
                <a:solidFill>
                  <a:srgbClr val="000000"/>
                </a:solidFill>
                <a:latin typeface="Arial (Body)"/>
                <a:ea typeface="ＭＳ Ｐゴシック" charset="0"/>
              </a:rPr>
              <a:t>“ </a:t>
            </a:r>
            <a:r xmlns:a="http://schemas.openxmlformats.org/drawingml/2006/main">
              <a:rPr lang="vi" altLang="ja-JP" sz="2400" dirty="0" smtClean="0">
                <a:solidFill>
                  <a:srgbClr val="000000"/>
                </a:solidFill>
                <a:latin typeface="Arial (Body)"/>
                <a:ea typeface="ＭＳ Ｐゴシック" charset="0"/>
              </a:rPr>
              <a:t>chứng minh” </a:t>
            </a:r>
            <a:r xmlns:a="http://schemas.openxmlformats.org/drawingml/2006/main">
              <a:rPr lang="vi" altLang="ja-JP" sz="2400" dirty="0">
                <a:solidFill>
                  <a:srgbClr val="000000"/>
                </a:solidFill>
                <a:latin typeface="Arial (Body)"/>
                <a:ea typeface="ＭＳ Ｐゴシック" charset="0"/>
              </a:rPr>
              <a:t>danh tính của cô ấy với </a:t>
            </a:r>
            <a:r xmlns:a="http://schemas.openxmlformats.org/drawingml/2006/main">
              <a:rPr lang="vi" altLang="ja-JP" sz="2400" dirty="0" smtClean="0">
                <a:solidFill>
                  <a:srgbClr val="000000"/>
                </a:solidFill>
                <a:latin typeface="Arial (Body)"/>
                <a:ea typeface="ＭＳ Ｐゴシック" charset="0"/>
              </a:rPr>
              <a:t>anh ấy</a:t>
            </a:r>
          </a:p>
          <a:p>
            <a:pPr xmlns:a="http://schemas.openxmlformats.org/drawingml/2006/main" mar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Giao thức ap1.0 </a:t>
            </a:r>
            <a:r xmlns:a="http://schemas.openxmlformats.org/drawingml/2006/main">
              <a:rPr lang="vi" sz="2400" b="1"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Alice </a:t>
            </a:r>
            <a:r xmlns:a="http://schemas.openxmlformats.org/drawingml/2006/main">
              <a:rPr lang="vi" sz="2400" kern="1200" dirty="0">
                <a:solidFill>
                  <a:srgbClr val="000000"/>
                </a:solidFill>
                <a:latin typeface="Arial (Body)"/>
                <a:ea typeface="ＭＳ Ｐゴシック" charset="0"/>
              </a:rPr>
              <a:t>nói </a:t>
            </a:r>
            <a:r xmlns:a="http://schemas.openxmlformats.org/drawingml/2006/main">
              <a:rPr lang="vi" sz="2400" kern="1200" dirty="0" smtClean="0">
                <a:solidFill>
                  <a:srgbClr val="000000"/>
                </a:solidFill>
                <a:latin typeface="Arial (Body)"/>
                <a:ea typeface="ＭＳ Ｐゴシック" charset="0"/>
              </a:rPr>
              <a:t>“Tôi </a:t>
            </a:r>
            <a:r xmlns:a="http://schemas.openxmlformats.org/drawingml/2006/main">
              <a:rPr lang="vi" sz="2400" kern="1200" dirty="0">
                <a:solidFill>
                  <a:srgbClr val="000000"/>
                </a:solidFill>
                <a:latin typeface="Arial (Body)"/>
                <a:ea typeface="ＭＳ Ｐゴシック" charset="0"/>
              </a:rPr>
              <a:t>là </a:t>
            </a:r>
            <a:r xmlns:a="http://schemas.openxmlformats.org/drawingml/2006/main">
              <a:rPr lang="vi" sz="2400" kern="1200" dirty="0" smtClean="0">
                <a:solidFill>
                  <a:srgbClr val="000000"/>
                </a:solidFill>
                <a:latin typeface="Arial (Body)"/>
                <a:ea typeface="ＭＳ Ｐゴシック" charset="0"/>
              </a:rPr>
              <a:t>Alice”</a:t>
            </a:r>
            <a:endParaRPr xmlns:a="http://schemas.openxmlformats.org/drawingml/2006/main" lang="en-US" sz="2400" kern="1200" dirty="0">
              <a:solidFill>
                <a:srgbClr val="000000"/>
              </a:solidFill>
              <a:latin typeface="Arial (Body)"/>
              <a:ea typeface="ＭＳ Ｐゴシック" charset="0"/>
            </a:endParaRPr>
          </a:p>
        </p:txBody>
      </p:sp>
      <p:pic>
        <p:nvPicPr>
          <p:cNvPr id="4" name="Picture 3" descr="Alice is next to Bob. Below, Trudy sends message, I am Alice, to Bob. In a network, Bob cannot see Alice, so Trudy simply declares herself to be Alice."/>
          <p:cNvPicPr>
            <a:picLocks noChangeAspect="1"/>
          </p:cNvPicPr>
          <p:nvPr/>
        </p:nvPicPr>
        <p:blipFill>
          <a:blip r:embed="rId2"/>
          <a:stretch>
            <a:fillRect/>
          </a:stretch>
        </p:blipFill>
        <p:spPr>
          <a:xfrm>
            <a:off x="1081071" y="3551655"/>
            <a:ext cx="6981858" cy="2198968"/>
          </a:xfrm>
          <a:prstGeom prst="rect">
            <a:avLst/>
          </a:prstGeom>
        </p:spPr>
      </p:pic>
    </p:spTree>
    <p:extLst>
      <p:ext uri="{BB962C8B-B14F-4D97-AF65-F5344CB8AC3E}">
        <p14:creationId xmlns:p14="http://schemas.microsoft.com/office/powerpoint/2010/main" val="149544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(1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kern="1200" dirty="0" smtClean="0">
                <a:solidFill>
                  <a:srgbClr val="000000"/>
                </a:solidFill>
                <a:latin typeface="Arial (Body)"/>
                <a:ea typeface="ＭＳ Ｐゴシック" charset="0"/>
                <a:cs typeface="Arial" charset="0"/>
              </a:rPr>
              <a:t>Giao thức ap2.0: </a:t>
            </a:r>
            <a:r xmlns:a="http://schemas.openxmlformats.org/drawingml/2006/main">
              <a:rPr lang="vi" sz="2400" kern="1200" dirty="0" smtClean="0">
                <a:solidFill>
                  <a:srgbClr val="000000"/>
                </a:solidFill>
                <a:latin typeface="Arial (Body)"/>
                <a:ea typeface="ＭＳ Ｐゴシック" charset="0"/>
                <a:cs typeface="Arial" charset="0"/>
              </a:rPr>
              <a:t>Alice nói “Tôi là Alice” trong một</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400" kern="1200" dirty="0" smtClean="0">
                <a:solidFill>
                  <a:srgbClr val="000000"/>
                </a:solidFill>
                <a:latin typeface="Arial (Body)"/>
                <a:ea typeface="ＭＳ Ｐゴシック" charset="0"/>
                <a:cs typeface="Arial" charset="0"/>
              </a:rPr>
              <a:t>Gói P chứa nguồn cô I</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400" kern="1200" dirty="0" smtClean="0">
                <a:solidFill>
                  <a:srgbClr val="000000"/>
                </a:solidFill>
                <a:latin typeface="Arial (Body)"/>
                <a:ea typeface="ＭＳ Ｐゴシック" charset="0"/>
                <a:cs typeface="Arial" charset="0"/>
              </a:rPr>
              <a:t>địa chỉ p</a:t>
            </a:r>
            <a:endParaRPr xmlns:a="http://schemas.openxmlformats.org/drawingml/2006/main" lang="en-US" sz="2400" kern="1200" dirty="0">
              <a:solidFill>
                <a:srgbClr val="000000"/>
              </a:solidFill>
              <a:latin typeface="Arial (Body)"/>
              <a:ea typeface="ＭＳ Ｐゴシック" charset="0"/>
              <a:cs typeface="Arial" charset="0"/>
            </a:endParaRPr>
          </a:p>
        </p:txBody>
      </p:sp>
      <p:pic>
        <p:nvPicPr>
          <p:cNvPr id="22" name="Picture 21" descr="From Alice to Bob, Alice’s I P address, I am Alice. Below, is Trudy. Failure scenario?"/>
          <p:cNvPicPr>
            <a:picLocks noChangeAspect="1"/>
          </p:cNvPicPr>
          <p:nvPr/>
        </p:nvPicPr>
        <p:blipFill>
          <a:blip r:embed="rId2"/>
          <a:stretch>
            <a:fillRect/>
          </a:stretch>
        </p:blipFill>
        <p:spPr>
          <a:xfrm>
            <a:off x="1242864" y="3047127"/>
            <a:ext cx="6658271" cy="2298632"/>
          </a:xfrm>
          <a:prstGeom prst="rect">
            <a:avLst/>
          </a:prstGeom>
        </p:spPr>
      </p:pic>
    </p:spTree>
    <p:extLst>
      <p:ext uri="{BB962C8B-B14F-4D97-AF65-F5344CB8AC3E}">
        <p14:creationId xmlns:p14="http://schemas.microsoft.com/office/powerpoint/2010/main" val="2170540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(2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kern="1200" dirty="0">
                <a:solidFill>
                  <a:srgbClr val="000000"/>
                </a:solidFill>
                <a:latin typeface="Arial (Body)"/>
                <a:ea typeface="ＭＳ Ｐゴシック" charset="0"/>
                <a:cs typeface="Arial" charset="0"/>
              </a:rPr>
              <a:t>Giao thức ap2.0: </a:t>
            </a:r>
            <a:r xmlns:a="http://schemas.openxmlformats.org/drawingml/2006/main">
              <a:rPr lang="vi" sz="2400" kern="1200" dirty="0">
                <a:solidFill>
                  <a:srgbClr val="000000"/>
                </a:solidFill>
                <a:latin typeface="Arial (Body)"/>
                <a:ea typeface="ＭＳ Ｐゴシック" charset="0"/>
                <a:cs typeface="Arial" charset="0"/>
              </a:rPr>
              <a:t>Alice nói “Tôi là Alice” trong một</a:t>
            </a:r>
            <a:r xmlns:a="http://schemas.openxmlformats.org/drawingml/2006/main">
              <a:rPr lang="vi" sz="100" kern="1200" dirty="0">
                <a:solidFill>
                  <a:srgbClr val="000000"/>
                </a:solidFill>
                <a:latin typeface="Arial (Body)"/>
                <a:ea typeface="ＭＳ Ｐゴシック" charset="0"/>
                <a:cs typeface="Arial" charset="0"/>
              </a:rPr>
              <a:t> </a:t>
            </a:r>
            <a:r xmlns:a="http://schemas.openxmlformats.org/drawingml/2006/main">
              <a:rPr lang="vi" sz="2400" kern="1200" dirty="0">
                <a:solidFill>
                  <a:srgbClr val="000000"/>
                </a:solidFill>
                <a:latin typeface="Arial (Body)"/>
                <a:ea typeface="ＭＳ Ｐゴシック" charset="0"/>
                <a:cs typeface="Arial" charset="0"/>
              </a:rPr>
              <a:t>Gói P chứa nguồn cô I</a:t>
            </a:r>
            <a:r xmlns:a="http://schemas.openxmlformats.org/drawingml/2006/main">
              <a:rPr lang="vi" sz="100" kern="1200" dirty="0">
                <a:solidFill>
                  <a:srgbClr val="000000"/>
                </a:solidFill>
                <a:latin typeface="Arial (Body)"/>
                <a:ea typeface="ＭＳ Ｐゴシック" charset="0"/>
                <a:cs typeface="Arial" charset="0"/>
              </a:rPr>
              <a:t> </a:t>
            </a:r>
            <a:r xmlns:a="http://schemas.openxmlformats.org/drawingml/2006/main">
              <a:rPr lang="vi" sz="2400" kern="1200" dirty="0">
                <a:solidFill>
                  <a:srgbClr val="000000"/>
                </a:solidFill>
                <a:latin typeface="Arial (Body)"/>
                <a:ea typeface="ＭＳ Ｐゴシック" charset="0"/>
                <a:cs typeface="Arial" charset="0"/>
              </a:rPr>
              <a:t>địa chỉ p</a:t>
            </a:r>
          </a:p>
        </p:txBody>
      </p:sp>
      <p:pic>
        <p:nvPicPr>
          <p:cNvPr id="4" name="Picture 3" descr="Alice is next to Bob. Below is Trudy. From Trudy to Bob, Alice’s I P address, I am Alice. Trudy can create a packet, spoofing, Alice’s address."/>
          <p:cNvPicPr>
            <a:picLocks noChangeAspect="1"/>
          </p:cNvPicPr>
          <p:nvPr/>
        </p:nvPicPr>
        <p:blipFill>
          <a:blip r:embed="rId2"/>
          <a:stretch>
            <a:fillRect/>
          </a:stretch>
        </p:blipFill>
        <p:spPr>
          <a:xfrm>
            <a:off x="989099" y="3333843"/>
            <a:ext cx="7165802" cy="2149741"/>
          </a:xfrm>
          <a:prstGeom prst="rect">
            <a:avLst/>
          </a:prstGeom>
        </p:spPr>
      </p:pic>
    </p:spTree>
    <p:extLst>
      <p:ext uri="{BB962C8B-B14F-4D97-AF65-F5344CB8AC3E}">
        <p14:creationId xmlns:p14="http://schemas.microsoft.com/office/powerpoint/2010/main" val="2463169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(3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indent="0">
              <a:buNone/>
              <a:defRPr/>
            </a:pPr>
            <a:r xmlns:a="http://schemas.openxmlformats.org/drawingml/2006/main">
              <a:rPr lang="vi" sz="2400" b="1" kern="1200" dirty="0" smtClean="0">
                <a:solidFill>
                  <a:srgbClr val="000000"/>
                </a:solidFill>
                <a:latin typeface="+mn-lt"/>
                <a:ea typeface="ＭＳ Ｐゴシック" charset="0"/>
                <a:cs typeface="Arial" charset="0"/>
              </a:rPr>
              <a:t>Giao thức ap3.0: </a:t>
            </a:r>
            <a:r xmlns:a="http://schemas.openxmlformats.org/drawingml/2006/main">
              <a:rPr lang="vi" sz="2400" dirty="0" smtClean="0">
                <a:latin typeface="+mn-lt"/>
              </a:rPr>
              <a:t>Alice nói “Tôi là Alice” và gửi mật khẩu bí mật của mình để “chứng minh” điều đó.</a:t>
            </a:r>
            <a:endParaRPr xmlns:a="http://schemas.openxmlformats.org/drawingml/2006/main" lang="en-US" sz="2400" dirty="0">
              <a:latin typeface="+mn-lt"/>
            </a:endParaRPr>
          </a:p>
        </p:txBody>
      </p:sp>
      <p:pic>
        <p:nvPicPr>
          <p:cNvPr id="5" name="Picture 4" descr="Alice and Bob are next to each other. Trudy is below. From Alice to Bob, Alice’s I P address, Alice’s password, I’m Alice. From Bob to Alice, Alice’s I P address, O K. Failure scenario?"/>
          <p:cNvPicPr>
            <a:picLocks noChangeAspect="1"/>
          </p:cNvPicPr>
          <p:nvPr/>
        </p:nvPicPr>
        <p:blipFill>
          <a:blip r:embed="rId2"/>
          <a:stretch>
            <a:fillRect/>
          </a:stretch>
        </p:blipFill>
        <p:spPr>
          <a:xfrm>
            <a:off x="930973" y="3018755"/>
            <a:ext cx="7282054" cy="2779169"/>
          </a:xfrm>
          <a:prstGeom prst="rect">
            <a:avLst/>
          </a:prstGeom>
        </p:spPr>
      </p:pic>
    </p:spTree>
    <p:extLst>
      <p:ext uri="{BB962C8B-B14F-4D97-AF65-F5344CB8AC3E}">
        <p14:creationId xmlns:p14="http://schemas.microsoft.com/office/powerpoint/2010/main" val="264932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(4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indent="0">
              <a:buNone/>
              <a:defRPr/>
            </a:pPr>
            <a:r xmlns:a="http://schemas.openxmlformats.org/drawingml/2006/main">
              <a:rPr lang="vi" sz="2400" b="1" kern="1200" dirty="0" smtClean="0">
                <a:solidFill>
                  <a:srgbClr val="000000"/>
                </a:solidFill>
                <a:latin typeface="+mn-lt"/>
                <a:ea typeface="ＭＳ Ｐゴシック" charset="0"/>
                <a:cs typeface="Arial" charset="0"/>
              </a:rPr>
              <a:t>Giao thức ap3.0: </a:t>
            </a:r>
            <a:r xmlns:a="http://schemas.openxmlformats.org/drawingml/2006/main">
              <a:rPr lang="vi" sz="2400" dirty="0" smtClean="0">
                <a:latin typeface="+mn-lt"/>
              </a:rPr>
              <a:t>Alice nói “Tôi là Alice” và gửi mật khẩu bí mật của mình để “chứng minh” điều đó.</a:t>
            </a:r>
            <a:endParaRPr xmlns:a="http://schemas.openxmlformats.org/drawingml/2006/main" lang="en-US" sz="2400" dirty="0">
              <a:latin typeface="+mn-lt"/>
            </a:endParaRPr>
          </a:p>
        </p:txBody>
      </p:sp>
      <p:pic>
        <p:nvPicPr>
          <p:cNvPr id="4" name="Picture 3" descr="Playback attack, Trudy records Alice’s packet and later plays it back to Bob. Alice and Bob are next to each other. Trudy is below. Form Alice to Bob, Alice’s I P address, Alice’s password, I’m Alice. From Alice’s I P address to Trudy, a packet. From Trudy to Bob, Alice’s I P address, Alice’s password, I’m Alice. From Bob to Trudy, Alice’s I P address, O K. "/>
          <p:cNvPicPr>
            <a:picLocks noChangeAspect="1"/>
          </p:cNvPicPr>
          <p:nvPr/>
        </p:nvPicPr>
        <p:blipFill>
          <a:blip r:embed="rId2"/>
          <a:stretch>
            <a:fillRect/>
          </a:stretch>
        </p:blipFill>
        <p:spPr>
          <a:xfrm>
            <a:off x="880587" y="3046807"/>
            <a:ext cx="7382827" cy="2779169"/>
          </a:xfrm>
          <a:prstGeom prst="rect">
            <a:avLst/>
          </a:prstGeom>
        </p:spPr>
      </p:pic>
    </p:spTree>
    <p:extLst>
      <p:ext uri="{BB962C8B-B14F-4D97-AF65-F5344CB8AC3E}">
        <p14:creationId xmlns:p14="http://schemas.microsoft.com/office/powerpoint/2010/main" val="1421119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(1 trên 3)</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kern="1200" dirty="0">
                <a:solidFill>
                  <a:srgbClr val="000000"/>
                </a:solidFill>
                <a:latin typeface="+mn-lt"/>
                <a:ea typeface="ＭＳ Ｐゴシック" charset="0"/>
                <a:cs typeface="+mn-cs"/>
              </a:rPr>
              <a:t>Giao thức ap3.1 </a:t>
            </a:r>
            <a:r xmlns:a="http://schemas.openxmlformats.org/drawingml/2006/main">
              <a:rPr lang="vi" sz="2400" b="1" kern="1200" dirty="0" smtClean="0">
                <a:solidFill>
                  <a:srgbClr val="000000"/>
                </a:solidFill>
                <a:latin typeface="+mn-lt"/>
                <a:ea typeface="ＭＳ Ｐゴシック" charset="0"/>
                <a:cs typeface="+mn-cs"/>
              </a:rPr>
              <a:t>: </a:t>
            </a:r>
            <a:r xmlns:a="http://schemas.openxmlformats.org/drawingml/2006/main">
              <a:rPr lang="vi" sz="2400" kern="1200" dirty="0" smtClean="0">
                <a:solidFill>
                  <a:srgbClr val="000000"/>
                </a:solidFill>
                <a:latin typeface="+mn-lt"/>
                <a:ea typeface="ＭＳ Ｐゴシック" charset="0"/>
                <a:cs typeface="+mn-cs"/>
              </a:rPr>
              <a:t>Alice </a:t>
            </a:r>
            <a:r xmlns:a="http://schemas.openxmlformats.org/drawingml/2006/main">
              <a:rPr lang="vi" sz="2400" kern="1200" dirty="0">
                <a:solidFill>
                  <a:srgbClr val="000000"/>
                </a:solidFill>
                <a:latin typeface="+mn-lt"/>
                <a:ea typeface="ＭＳ Ｐゴシック" charset="0"/>
                <a:cs typeface="+mn-cs"/>
              </a:rPr>
              <a:t>nói </a:t>
            </a:r>
            <a:r xmlns:a="http://schemas.openxmlformats.org/drawingml/2006/main">
              <a:rPr lang="vi" sz="2400" kern="1200" dirty="0" smtClean="0">
                <a:solidFill>
                  <a:srgbClr val="000000"/>
                </a:solidFill>
                <a:latin typeface="+mn-lt"/>
                <a:ea typeface="ＭＳ Ｐゴシック" charset="0"/>
                <a:cs typeface="+mn-cs"/>
              </a:rPr>
              <a:t>“Tôi </a:t>
            </a:r>
            <a:r xmlns:a="http://schemas.openxmlformats.org/drawingml/2006/main">
              <a:rPr lang="vi" sz="2400" kern="1200" dirty="0">
                <a:solidFill>
                  <a:srgbClr val="000000"/>
                </a:solidFill>
                <a:latin typeface="+mn-lt"/>
                <a:ea typeface="ＭＳ Ｐゴシック" charset="0"/>
                <a:cs typeface="+mn-cs"/>
              </a:rPr>
              <a:t>là </a:t>
            </a:r>
            <a:r xmlns:a="http://schemas.openxmlformats.org/drawingml/2006/main">
              <a:rPr lang="vi" sz="2400" kern="1200" dirty="0" smtClean="0">
                <a:solidFill>
                  <a:srgbClr val="000000"/>
                </a:solidFill>
                <a:latin typeface="+mn-lt"/>
                <a:ea typeface="ＭＳ Ｐゴシック" charset="0"/>
                <a:cs typeface="+mn-cs"/>
              </a:rPr>
              <a:t>Alice” </a:t>
            </a:r>
            <a:r xmlns:a="http://schemas.openxmlformats.org/drawingml/2006/main">
              <a:rPr lang="vi" sz="2400" kern="1200" dirty="0">
                <a:solidFill>
                  <a:srgbClr val="000000"/>
                </a:solidFill>
                <a:latin typeface="+mn-lt"/>
                <a:ea typeface="ＭＳ Ｐゴシック" charset="0"/>
                <a:cs typeface="+mn-cs"/>
              </a:rPr>
              <a:t>và gửi cho </a:t>
            </a:r>
            <a:r xmlns:a="http://schemas.openxmlformats.org/drawingml/2006/main">
              <a:rPr lang="vi" sz="2400" kern="1200" dirty="0" smtClean="0">
                <a:solidFill>
                  <a:srgbClr val="000000"/>
                </a:solidFill>
                <a:latin typeface="+mn-lt"/>
                <a:ea typeface="ＭＳ Ｐゴシック" charset="0"/>
                <a:cs typeface="+mn-cs"/>
              </a:rPr>
              <a:t>cô ấy </a:t>
            </a:r>
            <a:r xmlns:a="http://schemas.openxmlformats.org/drawingml/2006/main">
              <a:rPr lang="vi" sz="2400" b="1" kern="1200" dirty="0" smtClean="0">
                <a:solidFill>
                  <a:srgbClr val="000000"/>
                </a:solidFill>
                <a:latin typeface="+mn-lt"/>
                <a:ea typeface="ＭＳ Ｐゴシック" charset="0"/>
                <a:cs typeface="+mn-cs"/>
              </a:rPr>
              <a:t>mã hóa</a:t>
            </a:r>
            <a:r xmlns:a="http://schemas.openxmlformats.org/drawingml/2006/main">
              <a:rPr lang="vi" sz="2400" kern="1200" dirty="0" smtClean="0">
                <a:solidFill>
                  <a:srgbClr val="000000"/>
                </a:solidFill>
                <a:latin typeface="+mn-lt"/>
                <a:ea typeface="ＭＳ Ｐゴシック" charset="0"/>
                <a:cs typeface="+mn-cs"/>
              </a:rPr>
              <a:t> </a:t>
            </a:r>
            <a:r xmlns:a="http://schemas.openxmlformats.org/drawingml/2006/main">
              <a:rPr lang="vi" sz="2400" kern="1200" dirty="0">
                <a:solidFill>
                  <a:srgbClr val="000000"/>
                </a:solidFill>
                <a:latin typeface="+mn-lt"/>
                <a:ea typeface="ＭＳ Ｐゴシック" charset="0"/>
                <a:cs typeface="+mn-cs"/>
              </a:rPr>
              <a:t>mật khẩu bí mật để </a:t>
            </a:r>
            <a:r xmlns:a="http://schemas.openxmlformats.org/drawingml/2006/main">
              <a:rPr lang="vi" sz="2400" kern="1200" dirty="0" smtClean="0">
                <a:solidFill>
                  <a:srgbClr val="000000"/>
                </a:solidFill>
                <a:latin typeface="+mn-lt"/>
                <a:ea typeface="ＭＳ Ｐゴシック" charset="0"/>
                <a:cs typeface="+mn-cs"/>
              </a:rPr>
              <a:t>“chứng minh” </a:t>
            </a:r>
            <a:r xmlns:a="http://schemas.openxmlformats.org/drawingml/2006/main">
              <a:rPr lang="vi" sz="2400" kern="1200" dirty="0">
                <a:solidFill>
                  <a:srgbClr val="000000"/>
                </a:solidFill>
                <a:latin typeface="+mn-lt"/>
                <a:ea typeface="ＭＳ Ｐゴシック" charset="0"/>
                <a:cs typeface="+mn-cs"/>
              </a:rPr>
              <a:t>nó </a:t>
            </a:r>
            <a:r xmlns:a="http://schemas.openxmlformats.org/drawingml/2006/main">
              <a:rPr lang="vi" sz="2400" kern="1200" dirty="0" smtClean="0">
                <a:solidFill>
                  <a:srgbClr val="000000"/>
                </a:solidFill>
                <a:latin typeface="+mn-lt"/>
                <a:ea typeface="ＭＳ Ｐゴシック" charset="0"/>
                <a:cs typeface="+mn-cs"/>
              </a:rPr>
              <a:t>.</a:t>
            </a:r>
            <a:endParaRPr xmlns:a="http://schemas.openxmlformats.org/drawingml/2006/main" lang="en-US" sz="2400" kern="1200" dirty="0">
              <a:solidFill>
                <a:srgbClr val="000000"/>
              </a:solidFill>
              <a:latin typeface="+mn-lt"/>
              <a:ea typeface="ＭＳ Ｐゴシック" charset="0"/>
              <a:cs typeface="+mn-cs"/>
            </a:endParaRPr>
          </a:p>
        </p:txBody>
      </p:sp>
      <p:pic>
        <p:nvPicPr>
          <p:cNvPr id="6" name="Picture 5" descr="Alice and Bob are next to each other. Trudy is below. From Alice to Bob, Alice’s I P address, Alice’s password, I’m Alice. From Bob to Alice, Alice’s I P address, O K. Failure scenario?"/>
          <p:cNvPicPr>
            <a:picLocks noChangeAspect="1"/>
          </p:cNvPicPr>
          <p:nvPr/>
        </p:nvPicPr>
        <p:blipFill>
          <a:blip r:embed="rId2"/>
          <a:stretch>
            <a:fillRect/>
          </a:stretch>
        </p:blipFill>
        <p:spPr>
          <a:xfrm>
            <a:off x="930973" y="3005482"/>
            <a:ext cx="7282054" cy="2779169"/>
          </a:xfrm>
          <a:prstGeom prst="rect">
            <a:avLst/>
          </a:prstGeom>
        </p:spPr>
      </p:pic>
    </p:spTree>
    <p:extLst>
      <p:ext uri="{BB962C8B-B14F-4D97-AF65-F5344CB8AC3E}">
        <p14:creationId xmlns:p14="http://schemas.microsoft.com/office/powerpoint/2010/main" val="2485319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(2 trên 3)</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kern="1200" dirty="0">
                <a:solidFill>
                  <a:srgbClr val="000000"/>
                </a:solidFill>
                <a:latin typeface="+mn-lt"/>
                <a:ea typeface="ＭＳ Ｐゴシック" charset="0"/>
                <a:cs typeface="+mn-cs"/>
              </a:rPr>
              <a:t>Giao thức ap3.1 </a:t>
            </a:r>
            <a:r xmlns:a="http://schemas.openxmlformats.org/drawingml/2006/main">
              <a:rPr lang="vi" sz="2400" b="1" kern="1200" dirty="0" smtClean="0">
                <a:solidFill>
                  <a:srgbClr val="000000"/>
                </a:solidFill>
                <a:latin typeface="+mn-lt"/>
                <a:ea typeface="ＭＳ Ｐゴシック" charset="0"/>
                <a:cs typeface="+mn-cs"/>
              </a:rPr>
              <a:t>: </a:t>
            </a:r>
            <a:r xmlns:a="http://schemas.openxmlformats.org/drawingml/2006/main">
              <a:rPr lang="vi" sz="2400" kern="1200" dirty="0" smtClean="0">
                <a:solidFill>
                  <a:srgbClr val="000000"/>
                </a:solidFill>
                <a:latin typeface="+mn-lt"/>
                <a:ea typeface="ＭＳ Ｐゴシック" charset="0"/>
                <a:cs typeface="+mn-cs"/>
              </a:rPr>
              <a:t>Alice </a:t>
            </a:r>
            <a:r xmlns:a="http://schemas.openxmlformats.org/drawingml/2006/main">
              <a:rPr lang="vi" sz="2400" kern="1200" dirty="0">
                <a:solidFill>
                  <a:srgbClr val="000000"/>
                </a:solidFill>
                <a:latin typeface="+mn-lt"/>
                <a:ea typeface="ＭＳ Ｐゴシック" charset="0"/>
                <a:cs typeface="+mn-cs"/>
              </a:rPr>
              <a:t>nói </a:t>
            </a:r>
            <a:r xmlns:a="http://schemas.openxmlformats.org/drawingml/2006/main">
              <a:rPr lang="vi" sz="2400" kern="1200" dirty="0" smtClean="0">
                <a:solidFill>
                  <a:srgbClr val="000000"/>
                </a:solidFill>
                <a:latin typeface="+mn-lt"/>
                <a:ea typeface="ＭＳ Ｐゴシック" charset="0"/>
                <a:cs typeface="+mn-cs"/>
              </a:rPr>
              <a:t>“Tôi </a:t>
            </a:r>
            <a:r xmlns:a="http://schemas.openxmlformats.org/drawingml/2006/main">
              <a:rPr lang="vi" sz="2400" kern="1200" dirty="0">
                <a:solidFill>
                  <a:srgbClr val="000000"/>
                </a:solidFill>
                <a:latin typeface="+mn-lt"/>
                <a:ea typeface="ＭＳ Ｐゴシック" charset="0"/>
                <a:cs typeface="+mn-cs"/>
              </a:rPr>
              <a:t>là </a:t>
            </a:r>
            <a:r xmlns:a="http://schemas.openxmlformats.org/drawingml/2006/main">
              <a:rPr lang="vi" sz="2400" kern="1200" dirty="0" smtClean="0">
                <a:solidFill>
                  <a:srgbClr val="000000"/>
                </a:solidFill>
                <a:latin typeface="+mn-lt"/>
                <a:ea typeface="ＭＳ Ｐゴシック" charset="0"/>
                <a:cs typeface="+mn-cs"/>
              </a:rPr>
              <a:t>Alice” </a:t>
            </a:r>
            <a:r xmlns:a="http://schemas.openxmlformats.org/drawingml/2006/main">
              <a:rPr lang="vi" sz="2400" kern="1200" dirty="0">
                <a:solidFill>
                  <a:srgbClr val="000000"/>
                </a:solidFill>
                <a:latin typeface="+mn-lt"/>
                <a:ea typeface="ＭＳ Ｐゴシック" charset="0"/>
                <a:cs typeface="+mn-cs"/>
              </a:rPr>
              <a:t>và gửi cho </a:t>
            </a:r>
            <a:r xmlns:a="http://schemas.openxmlformats.org/drawingml/2006/main">
              <a:rPr lang="vi" sz="2400" kern="1200" dirty="0" smtClean="0">
                <a:solidFill>
                  <a:srgbClr val="000000"/>
                </a:solidFill>
                <a:latin typeface="+mn-lt"/>
                <a:ea typeface="ＭＳ Ｐゴシック" charset="0"/>
                <a:cs typeface="+mn-cs"/>
              </a:rPr>
              <a:t>cô ấy </a:t>
            </a:r>
            <a:r xmlns:a="http://schemas.openxmlformats.org/drawingml/2006/main">
              <a:rPr lang="vi" sz="2400" b="1" kern="1200" dirty="0" smtClean="0">
                <a:solidFill>
                  <a:srgbClr val="000000"/>
                </a:solidFill>
                <a:latin typeface="+mn-lt"/>
                <a:ea typeface="ＭＳ Ｐゴシック" charset="0"/>
                <a:cs typeface="+mn-cs"/>
              </a:rPr>
              <a:t>mã hóa</a:t>
            </a:r>
            <a:r xmlns:a="http://schemas.openxmlformats.org/drawingml/2006/main">
              <a:rPr lang="vi" sz="2400" kern="1200" dirty="0" smtClean="0">
                <a:solidFill>
                  <a:srgbClr val="000000"/>
                </a:solidFill>
                <a:latin typeface="+mn-lt"/>
                <a:ea typeface="ＭＳ Ｐゴシック" charset="0"/>
                <a:cs typeface="+mn-cs"/>
              </a:rPr>
              <a:t> </a:t>
            </a:r>
            <a:r xmlns:a="http://schemas.openxmlformats.org/drawingml/2006/main">
              <a:rPr lang="vi" sz="2400" kern="1200" dirty="0">
                <a:solidFill>
                  <a:srgbClr val="000000"/>
                </a:solidFill>
                <a:latin typeface="+mn-lt"/>
                <a:ea typeface="ＭＳ Ｐゴシック" charset="0"/>
                <a:cs typeface="+mn-cs"/>
              </a:rPr>
              <a:t>mật khẩu bí mật để </a:t>
            </a:r>
            <a:r xmlns:a="http://schemas.openxmlformats.org/drawingml/2006/main">
              <a:rPr lang="vi" sz="2400" kern="1200" dirty="0" smtClean="0">
                <a:solidFill>
                  <a:srgbClr val="000000"/>
                </a:solidFill>
                <a:latin typeface="+mn-lt"/>
                <a:ea typeface="ＭＳ Ｐゴシック" charset="0"/>
                <a:cs typeface="+mn-cs"/>
              </a:rPr>
              <a:t>“chứng minh” </a:t>
            </a:r>
            <a:r xmlns:a="http://schemas.openxmlformats.org/drawingml/2006/main">
              <a:rPr lang="vi" sz="2400" kern="1200" dirty="0">
                <a:solidFill>
                  <a:srgbClr val="000000"/>
                </a:solidFill>
                <a:latin typeface="+mn-lt"/>
                <a:ea typeface="ＭＳ Ｐゴシック" charset="0"/>
                <a:cs typeface="+mn-cs"/>
              </a:rPr>
              <a:t>nó </a:t>
            </a:r>
            <a:r xmlns:a="http://schemas.openxmlformats.org/drawingml/2006/main">
              <a:rPr lang="vi" sz="2400" kern="1200" dirty="0" smtClean="0">
                <a:solidFill>
                  <a:srgbClr val="000000"/>
                </a:solidFill>
                <a:latin typeface="+mn-lt"/>
                <a:ea typeface="ＭＳ Ｐゴシック" charset="0"/>
                <a:cs typeface="+mn-cs"/>
              </a:rPr>
              <a:t>.</a:t>
            </a:r>
            <a:endParaRPr xmlns:a="http://schemas.openxmlformats.org/drawingml/2006/main" lang="en-US" sz="2400" kern="1200" dirty="0">
              <a:solidFill>
                <a:srgbClr val="000000"/>
              </a:solidFill>
              <a:latin typeface="+mn-lt"/>
              <a:ea typeface="ＭＳ Ｐゴシック" charset="0"/>
              <a:cs typeface="+mn-cs"/>
            </a:endParaRPr>
          </a:p>
        </p:txBody>
      </p:sp>
      <p:pic>
        <p:nvPicPr>
          <p:cNvPr id="4" name="Picture 3" descr="Record and playback still works. Alice and Bob are next to each other. Trudy is below. Form Alice to Bob, Alice’s I P address, encrypted password, I’m Alice. From Alice’s I P address to Trudy, a packet. From Trudy to Bob, Alice’s I P address, encrypted password, I’m Alice. From Bob to Trudy, Alice’s I P address, O K. "/>
          <p:cNvPicPr>
            <a:picLocks noChangeAspect="1"/>
          </p:cNvPicPr>
          <p:nvPr/>
        </p:nvPicPr>
        <p:blipFill rotWithShape="1">
          <a:blip r:embed="rId2"/>
          <a:srcRect r="20892"/>
          <a:stretch/>
        </p:blipFill>
        <p:spPr>
          <a:xfrm>
            <a:off x="1137688" y="3032513"/>
            <a:ext cx="5433594" cy="2751652"/>
          </a:xfrm>
          <a:prstGeom prst="rect">
            <a:avLst/>
          </a:prstGeom>
        </p:spPr>
      </p:pic>
      <p:sp>
        <p:nvSpPr>
          <p:cNvPr id="5" name="Text Placeholder 4"/>
          <p:cNvSpPr>
            <a:spLocks noGrp="1"/>
          </p:cNvSpPr>
          <p:nvPr>
            <p:ph type="body" idx="2"/>
          </p:nvPr>
        </p:nvSpPr>
        <p:spPr>
          <a:xfrm>
            <a:off x="6571282" y="3164876"/>
            <a:ext cx="2007030" cy="1432312"/>
          </a:xfrm>
        </p:spPr>
        <p:txBody>
          <a:bodyPr/>
          <a:lstStyle/>
          <a:p>
            <a:pPr xmlns:a="http://schemas.openxmlformats.org/drawingml/2006/main" marL="0" indent="0" algn="ctr">
              <a:buNone/>
              <a:defRPr/>
            </a:pPr>
            <a:r xmlns:a="http://schemas.openxmlformats.org/drawingml/2006/main">
              <a:rPr lang="vi" sz="2200" dirty="0">
                <a:solidFill>
                  <a:schemeClr val="tx1"/>
                </a:solidFill>
                <a:latin typeface="+mn-lt"/>
                <a:cs typeface="Arial" charset="0"/>
              </a:rPr>
              <a:t>r </a:t>
            </a:r>
            <a:r xmlns:a="http://schemas.openxmlformats.org/drawingml/2006/main">
              <a:rPr lang="vi" sz="2200" dirty="0" smtClean="0">
                <a:solidFill>
                  <a:schemeClr val="tx1"/>
                </a:solidFill>
                <a:latin typeface="+mn-lt"/>
                <a:cs typeface="Arial" charset="0"/>
              </a:rPr>
              <a:t>ghi âm và phát lại </a:t>
            </a:r>
            <a:r xmlns:a="http://schemas.openxmlformats.org/drawingml/2006/main">
              <a:rPr lang="vi" sz="2200" b="1" dirty="0" smtClean="0">
                <a:solidFill>
                  <a:schemeClr val="tx1"/>
                </a:solidFill>
                <a:latin typeface="+mn-lt"/>
                <a:cs typeface="Arial" charset="0"/>
              </a:rPr>
              <a:t>vẫn</a:t>
            </a:r>
            <a:r xmlns:a="http://schemas.openxmlformats.org/drawingml/2006/main">
              <a:rPr lang="vi" sz="2200" dirty="0" smtClean="0">
                <a:solidFill>
                  <a:schemeClr val="tx1"/>
                </a:solidFill>
                <a:latin typeface="+mn-lt"/>
                <a:cs typeface="Arial" charset="0"/>
              </a:rPr>
              <a:t> </a:t>
            </a:r>
            <a:r xmlns:a="http://schemas.openxmlformats.org/drawingml/2006/main">
              <a:rPr lang="vi" sz="2200" dirty="0">
                <a:solidFill>
                  <a:schemeClr val="tx1"/>
                </a:solidFill>
                <a:latin typeface="+mn-lt"/>
                <a:cs typeface="Arial" charset="0"/>
              </a:rPr>
              <a:t>hoạt động </a:t>
            </a:r>
            <a:r xmlns:a="http://schemas.openxmlformats.org/drawingml/2006/main">
              <a:rPr lang="vi" sz="2200" dirty="0" smtClean="0">
                <a:solidFill>
                  <a:schemeClr val="tx1"/>
                </a:solidFill>
                <a:latin typeface="+mn-lt"/>
                <a:cs typeface="Arial" charset="0"/>
              </a:rPr>
              <a:t>!</a:t>
            </a:r>
            <a:endParaRPr xmlns:a="http://schemas.openxmlformats.org/drawingml/2006/main" lang="en-US" sz="2200" dirty="0">
              <a:solidFill>
                <a:schemeClr val="tx1"/>
              </a:solidFill>
              <a:latin typeface="+mn-lt"/>
              <a:cs typeface="Arial" charset="0"/>
            </a:endParaRPr>
          </a:p>
        </p:txBody>
      </p:sp>
    </p:spTree>
    <p:extLst>
      <p:ext uri="{BB962C8B-B14F-4D97-AF65-F5344CB8AC3E}">
        <p14:creationId xmlns:p14="http://schemas.microsoft.com/office/powerpoint/2010/main" val="486404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Xác thực: Một lần thử khác </a:t>
            </a:r>
            <a:r xmlns:a="http://schemas.openxmlformats.org/drawingml/2006/main">
              <a:rPr lang="vi" sz="2000" b="0" dirty="0" smtClean="0">
                <a:latin typeface="Times New Roman" panose="02020603050405020304" pitchFamily="18" charset="0"/>
                <a:ea typeface="ＭＳ Ｐゴシック" charset="0"/>
              </a:rPr>
              <a:t>(3 trên 3)</a:t>
            </a:r>
            <a:endParaRPr xmlns:a="http://schemas.openxmlformats.org/drawingml/2006/main" lang="en-US" sz="2000" b="0" dirty="0">
              <a:latin typeface="Times New Roman" panose="02020603050405020304" pitchFamily="18" charset="0"/>
              <a:ea typeface="ＭＳ Ｐゴシック" charset="0"/>
            </a:endParaRPr>
          </a:p>
        </p:txBody>
      </p:sp>
      <p:sp>
        <p:nvSpPr>
          <p:cNvPr id="11" name="Text Placeholder 10"/>
          <p:cNvSpPr>
            <a:spLocks noGrp="1"/>
          </p:cNvSpPr>
          <p:nvPr>
            <p:ph idx="1"/>
          </p:nvPr>
        </p:nvSpPr>
        <p:spPr>
          <a:xfrm>
            <a:off x="457200" y="1600199"/>
            <a:ext cx="8229600" cy="1894115"/>
          </a:xfrm>
        </p:spPr>
        <p:txBody>
          <a:bodyPr/>
          <a:lstStyle/>
          <a:p>
            <a:pPr xmlns:a="http://schemas.openxmlformats.org/drawingml/2006/main" marL="0" indent="0">
              <a:buNone/>
            </a:pPr>
            <a:r xmlns:a="http://schemas.openxmlformats.org/drawingml/2006/main">
              <a:rPr lang="vi" sz="2200" b="1" dirty="0">
                <a:solidFill>
                  <a:schemeClr val="tx1"/>
                </a:solidFill>
                <a:latin typeface="+mn-lt"/>
              </a:rPr>
              <a:t>Mục tiêu: </a:t>
            </a:r>
            <a:r xmlns:a="http://schemas.openxmlformats.org/drawingml/2006/main">
              <a:rPr lang="vi" sz="2200" dirty="0">
                <a:latin typeface="+mn-lt"/>
              </a:rPr>
              <a:t>tránh tấn công phát lại</a:t>
            </a:r>
          </a:p>
          <a:p>
            <a:pPr xmlns:a="http://schemas.openxmlformats.org/drawingml/2006/main" marL="0" indent="0">
              <a:buNone/>
            </a:pPr>
            <a:r xmlns:a="http://schemas.openxmlformats.org/drawingml/2006/main">
              <a:rPr lang="vi" sz="2200" b="1" dirty="0">
                <a:solidFill>
                  <a:schemeClr val="tx1"/>
                </a:solidFill>
                <a:latin typeface="+mn-lt"/>
              </a:rPr>
              <a:t>nonce: </a:t>
            </a:r>
            <a:r xmlns:a="http://schemas.openxmlformats.org/drawingml/2006/main">
              <a:rPr lang="vi" sz="2200" dirty="0">
                <a:latin typeface="+mn-lt"/>
              </a:rPr>
              <a:t>số (R) chỉ được sử dụng </a:t>
            </a:r>
            <a:r xmlns:a="http://schemas.openxmlformats.org/drawingml/2006/main">
              <a:rPr lang="vi" sz="2200" b="1" dirty="0">
                <a:solidFill>
                  <a:schemeClr val="tx1"/>
                </a:solidFill>
                <a:latin typeface="+mn-lt"/>
              </a:rPr>
              <a:t>một lần trong đời</a:t>
            </a:r>
          </a:p>
          <a:p>
            <a:pPr xmlns:a="http://schemas.openxmlformats.org/drawingml/2006/main" marL="0" indent="0">
              <a:buNone/>
              <a:defRPr/>
            </a:pPr>
            <a:r xmlns:a="http://schemas.openxmlformats.org/drawingml/2006/main">
              <a:rPr lang="vi" sz="2200" b="1" dirty="0">
                <a:solidFill>
                  <a:schemeClr val="tx1"/>
                </a:solidFill>
                <a:latin typeface="+mn-lt"/>
              </a:rPr>
              <a:t>ap4.0: </a:t>
            </a:r>
            <a:r xmlns:a="http://schemas.openxmlformats.org/drawingml/2006/main">
              <a:rPr lang="vi" sz="2200" dirty="0">
                <a:latin typeface="+mn-lt"/>
              </a:rPr>
              <a:t>để chứng minh Alice </a:t>
            </a:r>
            <a:r xmlns:a="http://schemas.openxmlformats.org/drawingml/2006/main">
              <a:rPr lang="vi" sz="2200" dirty="0" smtClean="0">
                <a:latin typeface="+mn-lt"/>
              </a:rPr>
              <a:t>“sống”, </a:t>
            </a:r>
            <a:r xmlns:a="http://schemas.openxmlformats.org/drawingml/2006/main">
              <a:rPr lang="vi" sz="2200" dirty="0">
                <a:latin typeface="+mn-lt"/>
              </a:rPr>
              <a:t>Bob gửi Alice </a:t>
            </a:r>
            <a:r xmlns:a="http://schemas.openxmlformats.org/drawingml/2006/main">
              <a:rPr lang="vi" sz="2200" b="1" dirty="0">
                <a:solidFill>
                  <a:schemeClr val="tx1"/>
                </a:solidFill>
                <a:latin typeface="+mn-lt"/>
              </a:rPr>
              <a:t>nonce, </a:t>
            </a:r>
            <a:r xmlns:a="http://schemas.openxmlformats.org/drawingml/2006/main">
              <a:rPr lang="vi" sz="2200" dirty="0">
                <a:latin typeface="+mn-lt"/>
              </a:rPr>
              <a:t>R </a:t>
            </a:r>
            <a:r xmlns:a="http://schemas.openxmlformats.org/drawingml/2006/main">
              <a:rPr lang="vi" sz="2200" dirty="0" smtClean="0">
                <a:latin typeface="+mn-lt"/>
              </a:rPr>
              <a:t>. Alice phải </a:t>
            </a:r>
            <a:r xmlns:a="http://schemas.openxmlformats.org/drawingml/2006/main">
              <a:rPr lang="vi" sz="2200" dirty="0">
                <a:latin typeface="+mn-lt"/>
              </a:rPr>
              <a:t>trả lại R, được mã hóa bằng khóa bí mật dùng </a:t>
            </a:r>
            <a:r xmlns:a="http://schemas.openxmlformats.org/drawingml/2006/main">
              <a:rPr lang="vi" sz="2200" dirty="0" smtClean="0">
                <a:latin typeface="+mn-lt"/>
              </a:rPr>
              <a:t>chung</a:t>
            </a:r>
            <a:endParaRPr xmlns:a="http://schemas.openxmlformats.org/drawingml/2006/main" lang="en-US" sz="2200" dirty="0">
              <a:latin typeface="+mn-lt"/>
            </a:endParaRPr>
          </a:p>
        </p:txBody>
      </p:sp>
      <p:pic>
        <p:nvPicPr>
          <p:cNvPr id="60" name="Picture 59" descr="Near Alice, there are 3 arrows zig zagging. 1. Downward right, I am Alice. 2. Downward left, R. 3. Downward right, K sub A minus B, left parenthesis R right parenthesis. At the end the diagram states, Alice is live, and only Alice knows key to encrypt nonce, so it must be Alice."/>
          <p:cNvPicPr>
            <a:picLocks noChangeAspect="1"/>
          </p:cNvPicPr>
          <p:nvPr/>
        </p:nvPicPr>
        <p:blipFill>
          <a:blip r:embed="rId2"/>
          <a:stretch>
            <a:fillRect/>
          </a:stretch>
        </p:blipFill>
        <p:spPr>
          <a:xfrm>
            <a:off x="2162647" y="3600393"/>
            <a:ext cx="4818705" cy="2147890"/>
          </a:xfrm>
          <a:prstGeom prst="rect">
            <a:avLst/>
          </a:prstGeom>
        </p:spPr>
      </p:pic>
      <p:sp>
        <p:nvSpPr>
          <p:cNvPr id="57" name="Content Placeholder 56"/>
          <p:cNvSpPr>
            <a:spLocks noGrp="1"/>
          </p:cNvSpPr>
          <p:nvPr>
            <p:ph idx="14"/>
          </p:nvPr>
        </p:nvSpPr>
        <p:spPr>
          <a:xfrm>
            <a:off x="457200" y="5854362"/>
            <a:ext cx="3183880" cy="448471"/>
          </a:xfrm>
        </p:spPr>
        <p:txBody>
          <a:bodyPr/>
          <a:lstStyle/>
          <a:p>
            <a:pPr xmlns:a="http://schemas.openxmlformats.org/drawingml/2006/main" marL="0" indent="0">
              <a:buNone/>
            </a:pPr>
            <a:r xmlns:a="http://schemas.openxmlformats.org/drawingml/2006/main">
              <a:rPr lang="vi" sz="2200" dirty="0">
                <a:latin typeface="+mn-lt"/>
                <a:cs typeface="Arial" charset="0"/>
              </a:rPr>
              <a:t>Thất bại, hạn chế </a:t>
            </a:r>
            <a:r xmlns:a="http://schemas.openxmlformats.org/drawingml/2006/main">
              <a:rPr lang="vi" sz="2200" dirty="0" smtClean="0">
                <a:latin typeface="+mn-lt"/>
                <a:cs typeface="Arial" charset="0"/>
              </a:rPr>
              <a:t>?</a:t>
            </a:r>
            <a:endParaRPr xmlns:a="http://schemas.openxmlformats.org/drawingml/2006/main" lang="en-US" sz="2200" dirty="0">
              <a:latin typeface="+mn-lt"/>
              <a:cs typeface="Arial" charset="0"/>
            </a:endParaRPr>
          </a:p>
        </p:txBody>
      </p:sp>
    </p:spTree>
    <p:extLst>
      <p:ext uri="{BB962C8B-B14F-4D97-AF65-F5344CB8AC3E}">
        <p14:creationId xmlns:p14="http://schemas.microsoft.com/office/powerpoint/2010/main" val="1779281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An ninh mạng là gì?</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mn-lt"/>
                <a:ea typeface="ＭＳ Ｐゴシック" charset="0"/>
              </a:rPr>
              <a:t>bảo mật </a:t>
            </a:r>
            <a:r xmlns:a="http://schemas.openxmlformats.org/drawingml/2006/main">
              <a:rPr lang="vi" sz="2200" dirty="0">
                <a:solidFill>
                  <a:srgbClr val="000000"/>
                </a:solidFill>
                <a:latin typeface="+mn-lt"/>
                <a:ea typeface="ＭＳ Ｐゴシック" charset="0"/>
              </a:rPr>
              <a:t>: chỉ người gửi, người nhận dự định mới </a:t>
            </a:r>
            <a:r xmlns:a="http://schemas.openxmlformats.org/drawingml/2006/main">
              <a:rPr lang="vi" sz="2200" dirty="0" smtClean="0">
                <a:solidFill>
                  <a:srgbClr val="000000"/>
                </a:solidFill>
                <a:latin typeface="+mn-lt"/>
                <a:ea typeface="ＭＳ Ｐゴシック" charset="0"/>
              </a:rPr>
              <a:t>“ </a:t>
            </a:r>
            <a:r xmlns:a="http://schemas.openxmlformats.org/drawingml/2006/main">
              <a:rPr lang="vi" altLang="ja-JP" sz="2200" dirty="0" smtClean="0">
                <a:solidFill>
                  <a:srgbClr val="000000"/>
                </a:solidFill>
                <a:latin typeface="+mn-lt"/>
                <a:ea typeface="ＭＳ Ｐゴシック" charset="0"/>
              </a:rPr>
              <a:t>hiểu” </a:t>
            </a:r>
            <a:r xmlns:a="http://schemas.openxmlformats.org/drawingml/2006/main">
              <a:rPr lang="vi" altLang="ja-JP" sz="2200" dirty="0">
                <a:solidFill>
                  <a:srgbClr val="000000"/>
                </a:solidFill>
                <a:latin typeface="+mn-lt"/>
                <a:ea typeface="ＭＳ Ｐゴシック" charset="0"/>
              </a:rPr>
              <a:t>nội dung tin nhắn</a:t>
            </a:r>
          </a:p>
          <a:p>
            <a:pPr xmlns:a="http://schemas.openxmlformats.org/drawingml/2006/main" marL="740664" lvl="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ea typeface="ＭＳ Ｐゴシック" charset="0"/>
              </a:rPr>
              <a:t>người gửi mã hóa tin nhắn</a:t>
            </a:r>
          </a:p>
          <a:p>
            <a:pPr xmlns:a="http://schemas.openxmlformats.org/drawingml/2006/main" marL="740664" lvl="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ea typeface="ＭＳ Ｐゴシック" charset="0"/>
              </a:rPr>
              <a:t>người nhận giải mã tin nhắn</a:t>
            </a:r>
          </a:p>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mn-lt"/>
                <a:ea typeface="ＭＳ Ｐゴシック" charset="0"/>
              </a:rPr>
              <a:t>xác thực: </a:t>
            </a:r>
            <a:r xmlns:a="http://schemas.openxmlformats.org/drawingml/2006/main">
              <a:rPr lang="vi" sz="2200" dirty="0">
                <a:solidFill>
                  <a:srgbClr val="000000"/>
                </a:solidFill>
                <a:latin typeface="+mn-lt"/>
                <a:ea typeface="ＭＳ Ｐゴシック" charset="0"/>
              </a:rPr>
              <a:t>người gửi, người nhận muốn xác nhận danh tính của </a:t>
            </a:r>
            <a:r xmlns:a="http://schemas.openxmlformats.org/drawingml/2006/main">
              <a:rPr lang="vi" sz="2200" dirty="0" smtClean="0">
                <a:solidFill>
                  <a:srgbClr val="000000"/>
                </a:solidFill>
                <a:latin typeface="+mn-lt"/>
                <a:ea typeface="ＭＳ Ｐゴシック" charset="0"/>
              </a:rPr>
              <a:t>nhau</a:t>
            </a:r>
            <a:endParaRPr xmlns:a="http://schemas.openxmlformats.org/drawingml/2006/main" lang="en-US" sz="22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mn-lt"/>
                <a:ea typeface="ＭＳ Ｐゴシック" charset="0"/>
              </a:rPr>
              <a:t>tính toàn vẹn của tin nhắn: </a:t>
            </a:r>
            <a:r xmlns:a="http://schemas.openxmlformats.org/drawingml/2006/main">
              <a:rPr lang="vi" sz="2200" dirty="0">
                <a:solidFill>
                  <a:srgbClr val="000000"/>
                </a:solidFill>
                <a:latin typeface="+mn-lt"/>
                <a:ea typeface="ＭＳ Ｐゴシック" charset="0"/>
              </a:rPr>
              <a:t>người gửi, người nhận muốn đảm bảo tin nhắn không bị thay đổi (trong quá trình hoặc sau đó) mà không bị phát hiện</a:t>
            </a:r>
          </a:p>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mn-lt"/>
                <a:ea typeface="ＭＳ Ｐゴシック" charset="0"/>
              </a:rPr>
              <a:t>truy cập và tính khả dụng: </a:t>
            </a:r>
            <a:r xmlns:a="http://schemas.openxmlformats.org/drawingml/2006/main">
              <a:rPr lang="vi" sz="2200" dirty="0">
                <a:solidFill>
                  <a:srgbClr val="000000"/>
                </a:solidFill>
                <a:latin typeface="+mn-lt"/>
                <a:ea typeface="ＭＳ Ｐゴシック" charset="0"/>
              </a:rPr>
              <a:t>dịch vụ phải có thể truy cập và có sẵn cho người dùng</a:t>
            </a:r>
          </a:p>
        </p:txBody>
      </p:sp>
    </p:spTree>
    <p:extLst>
      <p:ext uri="{BB962C8B-B14F-4D97-AF65-F5344CB8AC3E}">
        <p14:creationId xmlns:p14="http://schemas.microsoft.com/office/powerpoint/2010/main" val="292710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Xác thực: ap5.0</a:t>
            </a:r>
            <a:endParaRPr xmlns:a="http://schemas.openxmlformats.org/drawingml/2006/main" lang="en-US" dirty="0"/>
          </a:p>
        </p:txBody>
      </p:sp>
      <p:sp>
        <p:nvSpPr>
          <p:cNvPr id="3" name="Text Placeholder 2"/>
          <p:cNvSpPr>
            <a:spLocks noGrp="1"/>
          </p:cNvSpPr>
          <p:nvPr>
            <p:ph type="body" idx="1"/>
          </p:nvPr>
        </p:nvSpPr>
        <p:spPr/>
        <p:txBody>
          <a:bodyPr/>
          <a:lstStyle/>
          <a:p>
            <a:pPr xmlns:a="http://schemas.openxmlformats.org/drawingml/2006/main" marL="0" indent="0">
              <a:buFont typeface="Wingdings" charset="0"/>
              <a:buNone/>
            </a:pPr>
            <a:r xmlns:a="http://schemas.openxmlformats.org/drawingml/2006/main">
              <a:rPr lang="vi" sz="2200" dirty="0">
                <a:latin typeface="+mn-lt"/>
              </a:rPr>
              <a:t>ap4.0 yêu cầu khóa đối xứng được chia sẻ</a:t>
            </a:r>
          </a:p>
          <a:p>
            <a:r xmlns:a="http://schemas.openxmlformats.org/drawingml/2006/main">
              <a:rPr lang="vi" sz="2200" dirty="0">
                <a:latin typeface="+mn-lt"/>
              </a:rPr>
              <a:t>chúng tôi có thể xác thực bằng các kỹ thuật khóa công khai </a:t>
            </a:r>
            <a:r xmlns:a="http://schemas.openxmlformats.org/drawingml/2006/main">
              <a:rPr lang="vi" sz="2200" dirty="0" smtClean="0">
                <a:latin typeface="+mn-lt"/>
              </a:rPr>
              <a:t>không?</a:t>
            </a:r>
            <a:endParaRPr xmlns:a="http://schemas.openxmlformats.org/drawingml/2006/main" lang="en-US" sz="2200" dirty="0">
              <a:latin typeface="+mn-lt"/>
            </a:endParaRPr>
          </a:p>
        </p:txBody>
      </p:sp>
      <p:sp>
        <p:nvSpPr>
          <p:cNvPr id="4" name="Content Placeholder 3"/>
          <p:cNvSpPr>
            <a:spLocks noGrp="1"/>
          </p:cNvSpPr>
          <p:nvPr>
            <p:ph sz="quarter" idx="13"/>
          </p:nvPr>
        </p:nvSpPr>
        <p:spPr>
          <a:xfrm>
            <a:off x="457200" y="2555656"/>
            <a:ext cx="5551712" cy="558800"/>
          </a:xfrm>
        </p:spPr>
        <p:txBody>
          <a:bodyPr/>
          <a:lstStyle/>
          <a:p>
            <a:pPr xmlns:a="http://schemas.openxmlformats.org/drawingml/2006/main" marL="432" indent="0">
              <a:buNone/>
            </a:pPr>
            <a:r xmlns:a="http://schemas.openxmlformats.org/drawingml/2006/main">
              <a:rPr lang="vi" sz="2200" b="1" dirty="0">
                <a:solidFill>
                  <a:schemeClr val="tx1"/>
                </a:solidFill>
                <a:latin typeface="+mn-lt"/>
              </a:rPr>
              <a:t>ap5.0: </a:t>
            </a:r>
            <a:r xmlns:a="http://schemas.openxmlformats.org/drawingml/2006/main">
              <a:rPr lang="vi" sz="2200" dirty="0">
                <a:latin typeface="+mn-lt"/>
              </a:rPr>
              <a:t>sử dụng nonce, </a:t>
            </a:r>
            <a:r xmlns:a="http://schemas.openxmlformats.org/drawingml/2006/main">
              <a:rPr lang="vi" sz="2200" dirty="0" smtClean="0">
                <a:latin typeface="+mn-lt"/>
              </a:rPr>
              <a:t>mật mã khóa công khai</a:t>
            </a:r>
            <a:endParaRPr xmlns:a="http://schemas.openxmlformats.org/drawingml/2006/main" lang="en-US" sz="2200" dirty="0">
              <a:latin typeface="+mn-lt"/>
            </a:endParaRPr>
          </a:p>
        </p:txBody>
      </p:sp>
      <p:sp>
        <p:nvSpPr>
          <p:cNvPr id="5" name="Content Placeholder 4"/>
          <p:cNvSpPr>
            <a:spLocks noGrp="1"/>
          </p:cNvSpPr>
          <p:nvPr>
            <p:ph sz="quarter" idx="14"/>
          </p:nvPr>
        </p:nvSpPr>
        <p:spPr>
          <a:xfrm>
            <a:off x="440862" y="3018521"/>
            <a:ext cx="2090057" cy="501878"/>
          </a:xfrm>
        </p:spPr>
        <p:txBody>
          <a:bodyPr/>
          <a:lstStyle/>
          <a:p>
            <a:pPr xmlns:a="http://schemas.openxmlformats.org/drawingml/2006/main" marL="432" indent="0">
              <a:buNone/>
            </a:pPr>
            <a:r xmlns:a="http://schemas.openxmlformats.org/drawingml/2006/main">
              <a:rPr lang="vi" sz="2200" dirty="0">
                <a:latin typeface="+mn-lt"/>
                <a:cs typeface="Arial" charset="0"/>
              </a:rPr>
              <a:t>Bob </a:t>
            </a:r>
            <a:r xmlns:a="http://schemas.openxmlformats.org/drawingml/2006/main">
              <a:rPr lang="vi" sz="2200" dirty="0" smtClean="0">
                <a:latin typeface="+mn-lt"/>
                <a:cs typeface="Arial" charset="0"/>
              </a:rPr>
              <a:t>tính toán</a:t>
            </a:r>
            <a:endParaRPr xmlns:a="http://schemas.openxmlformats.org/drawingml/2006/main" lang="en-US" sz="2200" dirty="0">
              <a:latin typeface="+mn-lt"/>
              <a:cs typeface="Arial" charset="0"/>
            </a:endParaRPr>
          </a:p>
        </p:txBody>
      </p:sp>
      <p:graphicFrame>
        <p:nvGraphicFramePr>
          <p:cNvPr id="9" name="Object 8" descr="K sub A to the plus power left parenthesis K sub A to the minus power left parenthesis R right parenthesis right parenthesis = R."/>
          <p:cNvGraphicFramePr>
            <a:graphicFrameLocks noChangeAspect="1"/>
          </p:cNvGraphicFramePr>
          <p:nvPr>
            <p:extLst>
              <p:ext uri="{D42A27DB-BD31-4B8C-83A1-F6EECF244321}">
                <p14:modId xmlns:p14="http://schemas.microsoft.com/office/powerpoint/2010/main" val="1465739164"/>
              </p:ext>
            </p:extLst>
          </p:nvPr>
        </p:nvGraphicFramePr>
        <p:xfrm>
          <a:off x="541015" y="3572525"/>
          <a:ext cx="1832832" cy="536179"/>
        </p:xfrm>
        <a:graphic>
          <a:graphicData uri="http://schemas.openxmlformats.org/presentationml/2006/ole">
            <mc:AlternateContent xmlns:mc="http://schemas.openxmlformats.org/markup-compatibility/2006">
              <mc:Choice xmlns:v="urn:schemas-microsoft-com:vml" Requires="v">
                <p:oleObj spid="_x0000_s42018" name="Equation" r:id="rId3" imgW="952200" imgH="279360" progId="Equation.DSMT4">
                  <p:embed/>
                </p:oleObj>
              </mc:Choice>
              <mc:Fallback>
                <p:oleObj name="Equation" r:id="rId3" imgW="952200" imgH="279360" progId="Equation.DSMT4">
                  <p:embed/>
                  <p:pic>
                    <p:nvPicPr>
                      <p:cNvPr id="8" name="Object 7" descr="K sub A to the plus power left parenthesis K sub A to the minus power left parenthesis R right parenthesis right parenthesis = R."/>
                      <p:cNvPicPr/>
                      <p:nvPr/>
                    </p:nvPicPr>
                    <p:blipFill>
                      <a:blip r:embed="rId4"/>
                      <a:stretch>
                        <a:fillRect/>
                      </a:stretch>
                    </p:blipFill>
                    <p:spPr>
                      <a:xfrm>
                        <a:off x="541015" y="3572525"/>
                        <a:ext cx="1832832" cy="536179"/>
                      </a:xfrm>
                      <a:prstGeom prst="rect">
                        <a:avLst/>
                      </a:prstGeom>
                    </p:spPr>
                  </p:pic>
                </p:oleObj>
              </mc:Fallback>
            </mc:AlternateContent>
          </a:graphicData>
        </a:graphic>
      </p:graphicFrame>
      <p:sp>
        <p:nvSpPr>
          <p:cNvPr id="6" name="Content Placeholder 5"/>
          <p:cNvSpPr>
            <a:spLocks noGrp="1"/>
          </p:cNvSpPr>
          <p:nvPr>
            <p:ph sz="quarter" idx="15"/>
          </p:nvPr>
        </p:nvSpPr>
        <p:spPr>
          <a:xfrm>
            <a:off x="457185" y="4076700"/>
            <a:ext cx="2645230" cy="1817914"/>
          </a:xfrm>
        </p:spPr>
        <p:txBody>
          <a:bodyPr/>
          <a:lstStyle/>
          <a:p>
            <a:pPr xmlns:a="http://schemas.openxmlformats.org/drawingml/2006/main" marL="0" indent="0">
              <a:buNone/>
            </a:pPr>
            <a:r xmlns:a="http://schemas.openxmlformats.org/drawingml/2006/main">
              <a:rPr lang="vi" sz="2200" dirty="0">
                <a:latin typeface="+mn-lt"/>
                <a:cs typeface="Arial" charset="0"/>
              </a:rPr>
              <a:t>và biết rằng chỉ Alice mới có thể có khóa riêng, mã hóa R đó sao </a:t>
            </a:r>
            <a:r xmlns:a="http://schemas.openxmlformats.org/drawingml/2006/main">
              <a:rPr lang="vi" sz="2200" dirty="0" smtClean="0">
                <a:latin typeface="+mn-lt"/>
                <a:cs typeface="Arial" charset="0"/>
              </a:rPr>
              <a:t>cho</a:t>
            </a:r>
            <a:endParaRPr xmlns:a="http://schemas.openxmlformats.org/drawingml/2006/main" lang="en-US" sz="2200" dirty="0">
              <a:latin typeface="+mn-lt"/>
              <a:cs typeface="Arial" charset="0"/>
            </a:endParaRPr>
          </a:p>
        </p:txBody>
      </p:sp>
      <p:graphicFrame>
        <p:nvGraphicFramePr>
          <p:cNvPr id="10" name="Object 9" descr="K sub A to the plus power left parenthesis K sub A to the minus power left parenthesis R right parenthesis right parenthesis = R."/>
          <p:cNvGraphicFramePr>
            <a:graphicFrameLocks noChangeAspect="1"/>
          </p:cNvGraphicFramePr>
          <p:nvPr>
            <p:extLst>
              <p:ext uri="{D42A27DB-BD31-4B8C-83A1-F6EECF244321}">
                <p14:modId xmlns:p14="http://schemas.microsoft.com/office/powerpoint/2010/main" val="214407617"/>
              </p:ext>
            </p:extLst>
          </p:nvPr>
        </p:nvGraphicFramePr>
        <p:xfrm>
          <a:off x="549381" y="5855388"/>
          <a:ext cx="1857592" cy="543817"/>
        </p:xfrm>
        <a:graphic>
          <a:graphicData uri="http://schemas.openxmlformats.org/presentationml/2006/ole">
            <mc:AlternateContent xmlns:mc="http://schemas.openxmlformats.org/markup-compatibility/2006">
              <mc:Choice xmlns:v="urn:schemas-microsoft-com:vml" Requires="v">
                <p:oleObj spid="_x0000_s42019" name="Equation" r:id="rId5" imgW="952200" imgH="279360" progId="Equation.DSMT4">
                  <p:embed/>
                </p:oleObj>
              </mc:Choice>
              <mc:Fallback>
                <p:oleObj name="Equation" r:id="rId5" imgW="952200" imgH="279360" progId="Equation.DSMT4">
                  <p:embed/>
                  <p:pic>
                    <p:nvPicPr>
                      <p:cNvPr id="9" name="Object 8" descr="K sub A to the plus power left parenthesis K sub A to the minus power left parenthesis R right parenthesis right parenthesis = R."/>
                      <p:cNvPicPr/>
                      <p:nvPr/>
                    </p:nvPicPr>
                    <p:blipFill>
                      <a:blip r:embed="rId6"/>
                      <a:stretch>
                        <a:fillRect/>
                      </a:stretch>
                    </p:blipFill>
                    <p:spPr>
                      <a:xfrm>
                        <a:off x="549381" y="5855388"/>
                        <a:ext cx="1857592" cy="543817"/>
                      </a:xfrm>
                      <a:prstGeom prst="rect">
                        <a:avLst/>
                      </a:prstGeom>
                    </p:spPr>
                  </p:pic>
                </p:oleObj>
              </mc:Fallback>
            </mc:AlternateContent>
          </a:graphicData>
        </a:graphic>
      </p:graphicFrame>
      <p:pic>
        <p:nvPicPr>
          <p:cNvPr id="11" name="Picture 10" descr="Between Alice and Bob, there are 5 arrows zig zagging. 1. Downward right, I am Alice. 2. Downward left, R. 3. Downward right, K sub A to the minus power, left parenthesis R right parenthesis. 4. Downward left, send me your public key. 5. Downward right, K sub A to the plus power. "/>
          <p:cNvPicPr>
            <a:picLocks noChangeAspect="1"/>
          </p:cNvPicPr>
          <p:nvPr/>
        </p:nvPicPr>
        <p:blipFill>
          <a:blip r:embed="rId7"/>
          <a:stretch>
            <a:fillRect/>
          </a:stretch>
        </p:blipFill>
        <p:spPr>
          <a:xfrm>
            <a:off x="3663693" y="3247687"/>
            <a:ext cx="5104561" cy="2575483"/>
          </a:xfrm>
          <a:prstGeom prst="rect">
            <a:avLst/>
          </a:prstGeom>
        </p:spPr>
      </p:pic>
    </p:spTree>
    <p:extLst>
      <p:ext uri="{BB962C8B-B14F-4D97-AF65-F5344CB8AC3E}">
        <p14:creationId xmlns:p14="http://schemas.microsoft.com/office/powerpoint/2010/main" val="59961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ap5.0: Lỗ hổng bảo mật </a:t>
            </a:r>
            <a:r xmlns:a="http://schemas.openxmlformats.org/drawingml/2006/main">
              <a:rPr lang="vi" sz="2000" b="0" dirty="0" smtClean="0">
                <a:latin typeface="Times New Roman" panose="02020603050405020304" pitchFamily="18" charset="0"/>
                <a:ea typeface="ＭＳ Ｐゴシック" charset="0"/>
              </a:rPr>
              <a:t>( </a:t>
            </a:r>
            <a:r xmlns:a="http://schemas.openxmlformats.org/drawingml/2006/main">
              <a:rPr lang="vi" sz="2000" b="0" dirty="0">
                <a:latin typeface="Times New Roman" panose="02020603050405020304" pitchFamily="18" charset="0"/>
                <a:ea typeface="ＭＳ Ｐゴシック" charset="0"/>
              </a:rPr>
              <a:t>1 </a:t>
            </a:r>
            <a:r xmlns:a="http://schemas.openxmlformats.org/drawingml/2006/main">
              <a:rPr lang="vi" sz="2000" b="0" dirty="0" smtClean="0">
                <a:latin typeface="Times New Roman" panose="02020603050405020304" pitchFamily="18" charset="0"/>
                <a:ea typeface="ＭＳ Ｐゴシック" charset="0"/>
              </a:rPr>
              <a:t>trên 2 </a:t>
            </a:r>
            <a:r xmlns:a="http://schemas.openxmlformats.org/drawingml/2006/main">
              <a:rPr lang="vi" sz="2000" b="0" dirty="0">
                <a:latin typeface="Times New Roman" panose="02020603050405020304" pitchFamily="18" charset="0"/>
                <a:ea typeface="ＭＳ Ｐゴシック" charset="0"/>
              </a:rPr>
              <a:t>)</a:t>
            </a:r>
          </a:p>
        </p:txBody>
      </p:sp>
      <p:sp>
        <p:nvSpPr>
          <p:cNvPr id="3" name="Text Placeholder 2"/>
          <p:cNvSpPr>
            <a:spLocks noGrp="1"/>
          </p:cNvSpPr>
          <p:nvPr>
            <p:ph type="body" idx="1"/>
          </p:nvPr>
        </p:nvSpPr>
        <p:spPr>
          <a:xfrm>
            <a:off x="457200" y="1600201"/>
            <a:ext cx="8229600" cy="865414"/>
          </a:xfrm>
        </p:spPr>
        <p:txBody>
          <a:bodyPr/>
          <a:lstStyle/>
          <a:p>
            <a:pPr xmlns:a="http://schemas.openxmlformats.org/drawingml/2006/main" marL="0" indent="0" eaLnBrk="0" fontAlgn="base" hangingPunct="0">
              <a:spcAft>
                <a:spcPct val="0"/>
              </a:spcAft>
              <a:buNone/>
              <a:tabLst/>
              <a:defRPr/>
            </a:pPr>
            <a:r xmlns:a="http://schemas.openxmlformats.org/drawingml/2006/main">
              <a:rPr lang="vi" sz="2400" b="1" dirty="0">
                <a:solidFill>
                  <a:schemeClr val="tx1"/>
                </a:solidFill>
                <a:latin typeface="+mn-lt"/>
              </a:rPr>
              <a:t>người đàn ông (hoặc phụ nữ) trong cuộc tấn công ở giữa: </a:t>
            </a:r>
            <a:r xmlns:a="http://schemas.openxmlformats.org/drawingml/2006/main">
              <a:rPr lang="vi" sz="2400" dirty="0">
                <a:latin typeface="+mn-lt"/>
              </a:rPr>
              <a:t>Trudy giả làm Alice (với Bob) và như Bob (với Alice </a:t>
            </a:r>
            <a:r xmlns:a="http://schemas.openxmlformats.org/drawingml/2006/main">
              <a:rPr lang="vi" sz="2400" dirty="0" smtClean="0">
                <a:latin typeface="+mn-lt"/>
              </a:rPr>
              <a:t>)</a:t>
            </a:r>
            <a:endParaRPr xmlns:a="http://schemas.openxmlformats.org/drawingml/2006/main" lang="en-US" sz="2400" dirty="0">
              <a:latin typeface="+mn-lt"/>
            </a:endParaRPr>
          </a:p>
        </p:txBody>
      </p:sp>
      <p:pic>
        <p:nvPicPr>
          <p:cNvPr id="5" name="Picture 4" descr="In a line is Alice, Trudy, and Bob. They make up 2 columns of a diagram with arrows bouncing between them like zig zags. Column 1, between Alice and Trudy. 1, Alice to Trudy, I am Alice. 2, R. 3, K sub A to the minus power left parenthesis R right parenthesis. 4, Send me your public key. 5, K sub A to the plus power. Column 2, between Trudy and Bob. 6, Trudy to Bob, I am Alice. 7, I am Alice. 8, R. 9, K sub T to the minus power left parenthesis R right parenthesis. 10, send me your public key. 11, K sub T to the plus power. From Bob to Trudy, K sub T to the plus power left parenthesis m right parenthesis. This arrow points to, Trudy gets m = K sub T to the minus power left parenthesis K sub T to the plus power left parenthesis right parenthesis right parenthesis, sends m to Alice encrypted with Alice’s public key. From here, an arrow, K sub A to the plus power left parenthesis m right parenthesis, to m = K sub A to the minus power left parenthesis K sub A the plus power left parenthesis m right parenthesis right parenthesis. "/>
          <p:cNvPicPr>
            <a:picLocks noChangeAspect="1"/>
          </p:cNvPicPr>
          <p:nvPr/>
        </p:nvPicPr>
        <p:blipFill>
          <a:blip r:embed="rId2"/>
          <a:stretch>
            <a:fillRect/>
          </a:stretch>
        </p:blipFill>
        <p:spPr>
          <a:xfrm>
            <a:off x="1152045" y="2753166"/>
            <a:ext cx="6839911" cy="3623826"/>
          </a:xfrm>
          <a:prstGeom prst="rect">
            <a:avLst/>
          </a:prstGeom>
        </p:spPr>
      </p:pic>
    </p:spTree>
    <p:extLst>
      <p:ext uri="{BB962C8B-B14F-4D97-AF65-F5344CB8AC3E}">
        <p14:creationId xmlns:p14="http://schemas.microsoft.com/office/powerpoint/2010/main" val="387459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ap5.0: Lỗ hổng bảo mật </a:t>
            </a:r>
            <a:r xmlns:a="http://schemas.openxmlformats.org/drawingml/2006/main">
              <a:rPr lang="vi" sz="2000" b="0" dirty="0" smtClean="0">
                <a:latin typeface="Times New Roman" panose="02020603050405020304" pitchFamily="18" charset="0"/>
                <a:ea typeface="ＭＳ Ｐゴシック" charset="0"/>
              </a:rPr>
              <a:t>(2 trên 2 </a:t>
            </a:r>
            <a:r xmlns:a="http://schemas.openxmlformats.org/drawingml/2006/main">
              <a:rPr lang="vi" sz="2000" b="0" dirty="0">
                <a:latin typeface="Times New Roman" panose="02020603050405020304" pitchFamily="18" charset="0"/>
                <a:ea typeface="ＭＳ Ｐゴシック" charset="0"/>
              </a:rPr>
              <a:t>)</a:t>
            </a:r>
          </a:p>
        </p:txBody>
      </p:sp>
      <p:sp>
        <p:nvSpPr>
          <p:cNvPr id="3" name="Text Placeholder 2"/>
          <p:cNvSpPr>
            <a:spLocks noGrp="1"/>
          </p:cNvSpPr>
          <p:nvPr>
            <p:ph type="body" idx="1"/>
          </p:nvPr>
        </p:nvSpPr>
        <p:spPr>
          <a:xfrm>
            <a:off x="457200" y="1600201"/>
            <a:ext cx="8229600" cy="883692"/>
          </a:xfrm>
        </p:spPr>
        <p:txBody>
          <a:bodyPr/>
          <a:lstStyle/>
          <a:p>
            <a:pPr xmlns:a="http://schemas.openxmlformats.org/drawingml/2006/main" marL="0" indent="0" eaLnBrk="0" fontAlgn="base" hangingPunct="0">
              <a:spcAft>
                <a:spcPct val="0"/>
              </a:spcAft>
              <a:buNone/>
              <a:tabLst/>
              <a:defRPr/>
            </a:pPr>
            <a:r xmlns:a="http://schemas.openxmlformats.org/drawingml/2006/main">
              <a:rPr lang="vi" sz="2400" b="1" dirty="0">
                <a:solidFill>
                  <a:schemeClr val="tx1"/>
                </a:solidFill>
                <a:latin typeface="+mn-lt"/>
              </a:rPr>
              <a:t>người đàn ông (hoặc phụ nữ) trong cuộc tấn công ở giữa: </a:t>
            </a:r>
            <a:r xmlns:a="http://schemas.openxmlformats.org/drawingml/2006/main">
              <a:rPr lang="vi" sz="2400" dirty="0">
                <a:latin typeface="+mn-lt"/>
              </a:rPr>
              <a:t>Trudy giả làm Alice (với Bob) và như Bob (với Alice </a:t>
            </a:r>
            <a:r xmlns:a="http://schemas.openxmlformats.org/drawingml/2006/main">
              <a:rPr lang="vi" sz="2400" dirty="0" smtClean="0">
                <a:latin typeface="+mn-lt"/>
              </a:rPr>
              <a:t>)</a:t>
            </a:r>
            <a:endParaRPr xmlns:a="http://schemas.openxmlformats.org/drawingml/2006/main" lang="en-US" sz="2400" dirty="0">
              <a:latin typeface="+mn-lt"/>
            </a:endParaRPr>
          </a:p>
        </p:txBody>
      </p:sp>
      <p:pic>
        <p:nvPicPr>
          <p:cNvPr id="6" name="Picture 5" descr="Alice connects to Trudy. Trudy connects to Bob."/>
          <p:cNvPicPr>
            <a:picLocks noChangeAspect="1"/>
          </p:cNvPicPr>
          <p:nvPr/>
        </p:nvPicPr>
        <p:blipFill>
          <a:blip r:embed="rId2"/>
          <a:stretch>
            <a:fillRect/>
          </a:stretch>
        </p:blipFill>
        <p:spPr>
          <a:xfrm>
            <a:off x="1027888" y="2693922"/>
            <a:ext cx="7088223" cy="1058449"/>
          </a:xfrm>
          <a:prstGeom prst="rect">
            <a:avLst/>
          </a:prstGeom>
        </p:spPr>
      </p:pic>
      <p:sp>
        <p:nvSpPr>
          <p:cNvPr id="5" name="Text Placeholder 4"/>
          <p:cNvSpPr>
            <a:spLocks noGrp="1"/>
          </p:cNvSpPr>
          <p:nvPr>
            <p:ph type="body" idx="2"/>
          </p:nvPr>
        </p:nvSpPr>
        <p:spPr>
          <a:xfrm>
            <a:off x="457200" y="3962400"/>
            <a:ext cx="8229600" cy="2383809"/>
          </a:xfrm>
        </p:spPr>
        <p:txBody>
          <a:bodyPr/>
          <a:lstStyle/>
          <a:p>
            <a:pPr xmlns:a="http://schemas.openxmlformats.org/drawingml/2006/main" marL="0" indent="0">
              <a:buNone/>
              <a:defRPr/>
            </a:pPr>
            <a:r xmlns:a="http://schemas.openxmlformats.org/drawingml/2006/main">
              <a:rPr lang="vi" sz="2400" dirty="0">
                <a:latin typeface="+mn-lt"/>
              </a:rPr>
              <a:t>khó phát hiện:</a:t>
            </a:r>
          </a:p>
          <a:p>
            <a:pPr xmlns:a="http://schemas.openxmlformats.org/drawingml/2006/main">
              <a:buClr>
                <a:schemeClr val="tx2"/>
              </a:buClr>
              <a:defRPr/>
            </a:pPr>
            <a:r xmlns:a="http://schemas.openxmlformats.org/drawingml/2006/main">
              <a:rPr lang="vi" sz="2400" dirty="0">
                <a:latin typeface="+mn-lt"/>
              </a:rPr>
              <a:t>Bob nhận mọi thứ mà Alice gửi và ngược lại. (ví dụ, để Bob, Alice có thể gặp nhau một tuần sau đó và nhớ lại cuộc trò chuyện!)</a:t>
            </a:r>
          </a:p>
          <a:p>
            <a:pPr xmlns:a="http://schemas.openxmlformats.org/drawingml/2006/main">
              <a:buClr>
                <a:schemeClr val="tx2"/>
              </a:buClr>
              <a:defRPr/>
            </a:pPr>
            <a:r xmlns:a="http://schemas.openxmlformats.org/drawingml/2006/main">
              <a:rPr lang="vi" sz="2400" dirty="0">
                <a:latin typeface="+mn-lt"/>
              </a:rPr>
              <a:t>vấn đề là Trudy cũng nhận được tất cả các tin nhắn </a:t>
            </a:r>
            <a:r xmlns:a="http://schemas.openxmlformats.org/drawingml/2006/main">
              <a:rPr lang="vi" sz="2400" dirty="0" smtClean="0">
                <a:latin typeface="+mn-lt"/>
              </a:rPr>
              <a:t>!</a:t>
            </a:r>
            <a:endParaRPr xmlns:a="http://schemas.openxmlformats.org/drawingml/2006/main" lang="en-US" sz="2400" dirty="0">
              <a:latin typeface="+mn-lt"/>
            </a:endParaRPr>
          </a:p>
        </p:txBody>
      </p:sp>
    </p:spTree>
    <p:extLst>
      <p:ext uri="{BB962C8B-B14F-4D97-AF65-F5344CB8AC3E}">
        <p14:creationId xmlns:p14="http://schemas.microsoft.com/office/powerpoint/2010/main" val="116714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(4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 </a:t>
            </a:r>
            <a:r xmlns:a="http://schemas.openxmlformats.org/drawingml/2006/main">
              <a:rPr lang="vi" sz="2400"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 </a:t>
            </a:r>
            <a:r xmlns:a="http://schemas.openxmlformats.org/drawingml/2006/main">
              <a:rPr lang="vi" sz="2400" dirty="0">
                <a:solidFill>
                  <a:srgbClr val="000000"/>
                </a:solidFill>
                <a:latin typeface="+mn-lt"/>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b="1" dirty="0">
                <a:solidFill>
                  <a:srgbClr val="000000"/>
                </a:solidFill>
                <a:latin typeface="+mn-lt"/>
                <a:ea typeface="ＭＳ Ｐゴシック" charset="0"/>
              </a:rPr>
              <a:t>Toàn vẹn tin nhắn </a:t>
            </a:r>
            <a:r xmlns:a="http://schemas.openxmlformats.org/drawingml/2006/main">
              <a:rPr lang="vi" sz="2400" dirty="0">
                <a:solidFill>
                  <a:srgbClr val="000000"/>
                </a:solidFill>
                <a:latin typeface="+mn-lt"/>
                <a:ea typeface="ＭＳ Ｐゴシック" charset="0"/>
              </a:rPr>
              <a:t>,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 </a:t>
            </a:r>
            <a:r xmlns:a="http://schemas.openxmlformats.org/drawingml/2006/main">
              <a:rPr lang="vi" sz="2400" dirty="0">
                <a:solidFill>
                  <a:srgbClr val="000000"/>
                </a:solidFill>
                <a:latin typeface="+mn-lt"/>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kết nối: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 </a:t>
            </a:r>
            <a:r xmlns:a="http://schemas.openxmlformats.org/drawingml/2006/main">
              <a:rPr lang="vi" sz="2400"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a:t>
            </a:r>
            <a:r xmlns:a="http://schemas.openxmlformats.org/drawingml/2006/main">
              <a:rPr lang="vi" sz="2400" b="1"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Bảo mật hoạt động: tường lửa và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3113260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Chữ ký số </a:t>
            </a:r>
            <a:r xmlns:a="http://schemas.openxmlformats.org/drawingml/2006/main">
              <a:rPr lang="vi" sz="2000" b="0" dirty="0" smtClean="0">
                <a:latin typeface="Times New Roman" panose="02020603050405020304" pitchFamily="18" charset="0"/>
                <a:ea typeface="ＭＳ Ｐゴシック" charset="0"/>
              </a:rPr>
              <a:t>(1 trên 3)</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kỹ thuật mật mã tương tự như chữ ký viết tay:</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người gửi (Bob) ký điện tử vào tài liệu </a:t>
            </a:r>
            <a:r xmlns:a="http://schemas.openxmlformats.org/drawingml/2006/main">
              <a:rPr lang="vi" sz="2400" dirty="0" smtClean="0">
                <a:solidFill>
                  <a:srgbClr val="000000"/>
                </a:solidFill>
                <a:latin typeface="Arial (Body)"/>
                <a:ea typeface="ＭＳ Ｐゴシック" charset="0"/>
              </a:rPr>
              <a:t>, xác nhận </a:t>
            </a:r>
            <a:r xmlns:a="http://schemas.openxmlformats.org/drawingml/2006/main">
              <a:rPr lang="vi" sz="2400" dirty="0">
                <a:solidFill>
                  <a:srgbClr val="000000"/>
                </a:solidFill>
                <a:latin typeface="Arial (Body)"/>
                <a:ea typeface="ＭＳ Ｐゴシック" charset="0"/>
              </a:rPr>
              <a:t>anh ta là </a:t>
            </a:r>
            <a:r xmlns:a="http://schemas.openxmlformats.org/drawingml/2006/main">
              <a:rPr lang="vi" sz="2400" dirty="0" smtClean="0">
                <a:solidFill>
                  <a:srgbClr val="000000"/>
                </a:solidFill>
                <a:latin typeface="Arial (Body)"/>
                <a:ea typeface="ＭＳ Ｐゴシック" charset="0"/>
              </a:rPr>
              <a:t>chủ sở hữu/người tạo tài liệu.</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có thể kiểm chứng, không thể giả mạo: </a:t>
            </a:r>
            <a:r xmlns:a="http://schemas.openxmlformats.org/drawingml/2006/main">
              <a:rPr lang="vi" sz="2400" dirty="0">
                <a:solidFill>
                  <a:srgbClr val="000000"/>
                </a:solidFill>
                <a:latin typeface="Arial (Body)"/>
                <a:ea typeface="ＭＳ Ｐゴシック" charset="0"/>
              </a:rPr>
              <a:t>người nhận (Alice) có thể chứng minh với ai đó rằng Bob và không ai khác (kể cả Alice) phải ký vào </a:t>
            </a:r>
            <a:r xmlns:a="http://schemas.openxmlformats.org/drawingml/2006/main">
              <a:rPr lang="vi" sz="2400" dirty="0" smtClean="0">
                <a:solidFill>
                  <a:srgbClr val="000000"/>
                </a:solidFill>
                <a:latin typeface="Arial (Body)"/>
                <a:ea typeface="ＭＳ Ｐゴシック" charset="0"/>
              </a:rPr>
              <a:t>tài liệu</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413943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Chữ ký số </a:t>
            </a:r>
            <a:r xmlns:a="http://schemas.openxmlformats.org/drawingml/2006/main">
              <a:rPr lang="vi" sz="2000" b="0" dirty="0" smtClean="0">
                <a:latin typeface="Times New Roman" panose="02020603050405020304" pitchFamily="18" charset="0"/>
                <a:ea typeface="ＭＳ Ｐゴシック" charset="0"/>
              </a:rPr>
              <a:t>(2 trên 3)</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6678254" cy="1115660"/>
          </a:xfrm>
        </p:spPr>
        <p:txBody>
          <a:bodyPr wrap="square" lIns="91425" tIns="91425" rIns="91425" bIns="91425">
            <a:spAutoFit/>
          </a:bodyPr>
          <a:lstStyle/>
          <a:p>
            <a:pPr xmlns:a="http://schemas.openxmlformats.org/drawingml/2006/main">
              <a:buFont typeface="Wingdings" charset="0"/>
              <a:buNone/>
            </a:pPr>
            <a:r xmlns:a="http://schemas.openxmlformats.org/drawingml/2006/main">
              <a:rPr lang="vi" sz="2400" b="1" dirty="0">
                <a:solidFill>
                  <a:schemeClr val="tx1"/>
                </a:solidFill>
                <a:latin typeface="+mn-lt"/>
              </a:rPr>
              <a:t>chữ ký số đơn giản cho tin nhắn m:</a:t>
            </a:r>
          </a:p>
          <a:p>
            <a:r xmlns:a="http://schemas.openxmlformats.org/drawingml/2006/main">
              <a:rPr lang="vi" sz="2400" dirty="0">
                <a:latin typeface="+mn-lt"/>
              </a:rPr>
              <a:t>Bob ký m bằng cách mã hóa bằng </a:t>
            </a:r>
            <a:r xmlns:a="http://schemas.openxmlformats.org/drawingml/2006/main">
              <a:rPr lang="vi" sz="2400" dirty="0" smtClean="0">
                <a:latin typeface="+mn-lt"/>
              </a:rPr>
              <a:t>khóa riêng của mình</a:t>
            </a:r>
            <a:endParaRPr xmlns:a="http://schemas.openxmlformats.org/drawingml/2006/main" lang="en-US" sz="2400" dirty="0">
              <a:latin typeface="+mn-lt"/>
            </a:endParaRPr>
          </a:p>
        </p:txBody>
      </p:sp>
      <p:graphicFrame>
        <p:nvGraphicFramePr>
          <p:cNvPr id="7" name="Object 6" descr="K sub B to the minus power left parenthesis m right parenthesis."/>
          <p:cNvGraphicFramePr>
            <a:graphicFrameLocks noChangeAspect="1"/>
          </p:cNvGraphicFramePr>
          <p:nvPr>
            <p:extLst>
              <p:ext uri="{D42A27DB-BD31-4B8C-83A1-F6EECF244321}">
                <p14:modId xmlns:p14="http://schemas.microsoft.com/office/powerpoint/2010/main" val="2274521390"/>
              </p:ext>
            </p:extLst>
          </p:nvPr>
        </p:nvGraphicFramePr>
        <p:xfrm>
          <a:off x="7135454" y="2259575"/>
          <a:ext cx="888131" cy="444884"/>
        </p:xfrm>
        <a:graphic>
          <a:graphicData uri="http://schemas.openxmlformats.org/presentationml/2006/ole">
            <mc:AlternateContent xmlns:mc="http://schemas.openxmlformats.org/markup-compatibility/2006">
              <mc:Choice xmlns:v="urn:schemas-microsoft-com:vml" Requires="v">
                <p:oleObj spid="_x0000_s23275" name="Equation" r:id="rId3" imgW="507960" imgH="253800" progId="Equation.DSMT4">
                  <p:embed/>
                </p:oleObj>
              </mc:Choice>
              <mc:Fallback>
                <p:oleObj name="Equation" r:id="rId3" imgW="507960" imgH="253800" progId="Equation.DSMT4">
                  <p:embed/>
                  <p:pic>
                    <p:nvPicPr>
                      <p:cNvPr id="6" name="Object 5"/>
                      <p:cNvPicPr/>
                      <p:nvPr/>
                    </p:nvPicPr>
                    <p:blipFill>
                      <a:blip r:embed="rId4"/>
                      <a:stretch>
                        <a:fillRect/>
                      </a:stretch>
                    </p:blipFill>
                    <p:spPr>
                      <a:xfrm>
                        <a:off x="7135454" y="2259575"/>
                        <a:ext cx="888131" cy="444884"/>
                      </a:xfrm>
                      <a:prstGeom prst="rect">
                        <a:avLst/>
                      </a:prstGeom>
                    </p:spPr>
                  </p:pic>
                </p:oleObj>
              </mc:Fallback>
            </mc:AlternateContent>
          </a:graphicData>
        </a:graphic>
      </p:graphicFrame>
      <p:sp>
        <p:nvSpPr>
          <p:cNvPr id="5" name="Text Placeholder 4"/>
          <p:cNvSpPr>
            <a:spLocks noGrp="1"/>
          </p:cNvSpPr>
          <p:nvPr>
            <p:ph type="body" idx="2"/>
          </p:nvPr>
        </p:nvSpPr>
        <p:spPr>
          <a:xfrm>
            <a:off x="743803" y="2678304"/>
            <a:ext cx="3841845" cy="498450"/>
          </a:xfrm>
        </p:spPr>
        <p:txBody>
          <a:bodyPr/>
          <a:lstStyle/>
          <a:p>
            <a:pPr xmlns:a="http://schemas.openxmlformats.org/drawingml/2006/main" marL="0" indent="0">
              <a:buNone/>
            </a:pPr>
            <a:r xmlns:a="http://schemas.openxmlformats.org/drawingml/2006/main">
              <a:rPr lang="vi" sz="2400" dirty="0">
                <a:latin typeface="+mn-lt"/>
              </a:rPr>
              <a:t>tạo </a:t>
            </a:r>
            <a:r xmlns:a="http://schemas.openxmlformats.org/drawingml/2006/main">
              <a:rPr lang="vi" altLang="ja-JP" sz="2400" dirty="0">
                <a:latin typeface="+mn-lt"/>
              </a:rPr>
              <a:t>tin nhắn “đã ký”,</a:t>
            </a:r>
            <a:endParaRPr xmlns:a="http://schemas.openxmlformats.org/drawingml/2006/main" lang="en-US" sz="2400" dirty="0">
              <a:latin typeface="+mn-lt"/>
            </a:endParaRPr>
          </a:p>
        </p:txBody>
      </p:sp>
      <p:graphicFrame>
        <p:nvGraphicFramePr>
          <p:cNvPr id="6" name="Object 5" descr="K sub B to the minus power left parenthesis m right parenthesis."/>
          <p:cNvGraphicFramePr>
            <a:graphicFrameLocks noChangeAspect="1"/>
          </p:cNvGraphicFramePr>
          <p:nvPr>
            <p:extLst>
              <p:ext uri="{D42A27DB-BD31-4B8C-83A1-F6EECF244321}">
                <p14:modId xmlns:p14="http://schemas.microsoft.com/office/powerpoint/2010/main" val="109620666"/>
              </p:ext>
            </p:extLst>
          </p:nvPr>
        </p:nvGraphicFramePr>
        <p:xfrm>
          <a:off x="4612944" y="2793644"/>
          <a:ext cx="813664" cy="452426"/>
        </p:xfrm>
        <a:graphic>
          <a:graphicData uri="http://schemas.openxmlformats.org/presentationml/2006/ole">
            <mc:AlternateContent xmlns:mc="http://schemas.openxmlformats.org/markup-compatibility/2006">
              <mc:Choice xmlns:v="urn:schemas-microsoft-com:vml" Requires="v">
                <p:oleObj spid="_x0000_s23276" name="Equation" r:id="rId5" imgW="457200" imgH="253800" progId="Equation.DSMT4">
                  <p:embed/>
                </p:oleObj>
              </mc:Choice>
              <mc:Fallback>
                <p:oleObj name="Equation" r:id="rId5" imgW="457200" imgH="253800" progId="Equation.DSMT4">
                  <p:embed/>
                  <p:pic>
                    <p:nvPicPr>
                      <p:cNvPr id="8" name="Object 7"/>
                      <p:cNvPicPr/>
                      <p:nvPr/>
                    </p:nvPicPr>
                    <p:blipFill>
                      <a:blip r:embed="rId6"/>
                      <a:stretch>
                        <a:fillRect/>
                      </a:stretch>
                    </p:blipFill>
                    <p:spPr>
                      <a:xfrm>
                        <a:off x="4612944" y="2793644"/>
                        <a:ext cx="813664" cy="452426"/>
                      </a:xfrm>
                      <a:prstGeom prst="rect">
                        <a:avLst/>
                      </a:prstGeom>
                    </p:spPr>
                  </p:pic>
                </p:oleObj>
              </mc:Fallback>
            </mc:AlternateContent>
          </a:graphicData>
        </a:graphic>
      </p:graphicFrame>
      <p:pic>
        <p:nvPicPr>
          <p:cNvPr id="8" name="Picture 7" descr="A diagram has 3 parts. 1, Bob’s message, m. Dear Alice, oh how I have missed you, Bob. 2, public key encryption algorithm. Above this part, Bob’s private key, K sub B to the minus power. Part 3, m, K sub B to the minus power left parenthesis m right parenthesis. Bob’s message, m, signed, encrypted, with his private key."/>
          <p:cNvPicPr>
            <a:picLocks noChangeAspect="1"/>
          </p:cNvPicPr>
          <p:nvPr/>
        </p:nvPicPr>
        <p:blipFill>
          <a:blip r:embed="rId7"/>
          <a:stretch>
            <a:fillRect/>
          </a:stretch>
        </p:blipFill>
        <p:spPr>
          <a:xfrm>
            <a:off x="1030920" y="3767813"/>
            <a:ext cx="7082160" cy="1926088"/>
          </a:xfrm>
          <a:prstGeom prst="rect">
            <a:avLst/>
          </a:prstGeom>
        </p:spPr>
      </p:pic>
    </p:spTree>
    <p:extLst>
      <p:ext uri="{BB962C8B-B14F-4D97-AF65-F5344CB8AC3E}">
        <p14:creationId xmlns:p14="http://schemas.microsoft.com/office/powerpoint/2010/main" val="3776392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ea typeface="ＭＳ Ｐゴシック" charset="0"/>
              </a:rPr>
              <a:t>Chữ ký số </a:t>
            </a:r>
            <a:r xmlns:a="http://schemas.openxmlformats.org/drawingml/2006/main">
              <a:rPr lang="vi" sz="2000" b="0" dirty="0" smtClean="0">
                <a:latin typeface="Times New Roman" panose="02020603050405020304" pitchFamily="18" charset="0"/>
                <a:ea typeface="ＭＳ Ｐゴシック" charset="0"/>
              </a:rPr>
              <a:t>(3 </a:t>
            </a:r>
            <a:r xmlns:a="http://schemas.openxmlformats.org/drawingml/2006/main">
              <a:rPr lang="vi" sz="2000" b="0" dirty="0">
                <a:latin typeface="Times New Roman" panose="02020603050405020304" pitchFamily="18" charset="0"/>
                <a:ea typeface="ＭＳ Ｐゴシック" charset="0"/>
              </a:rPr>
              <a:t>trên 3)</a:t>
            </a:r>
            <a:endParaRPr xmlns:a="http://schemas.openxmlformats.org/drawingml/2006/main" lang="en-US" dirty="0"/>
          </a:p>
        </p:txBody>
      </p:sp>
      <p:sp>
        <p:nvSpPr>
          <p:cNvPr id="3" name="Text Placeholder 2"/>
          <p:cNvSpPr>
            <a:spLocks noGrp="1"/>
          </p:cNvSpPr>
          <p:nvPr>
            <p:ph sz="quarter" idx="13"/>
          </p:nvPr>
        </p:nvSpPr>
        <p:spPr>
          <a:xfrm>
            <a:off x="457200" y="1553668"/>
            <a:ext cx="8229600" cy="558800"/>
          </a:xfrm>
        </p:spPr>
        <p:txBody>
          <a:bodyPr/>
          <a:lstStyle/>
          <a:p>
            <a:r xmlns:a="http://schemas.openxmlformats.org/drawingml/2006/main">
              <a:rPr lang="vi" sz="2200" dirty="0">
                <a:latin typeface="+mn-lt"/>
              </a:rPr>
              <a:t>giả sử Alice nhận được thông điệp m, với chữ ký </a:t>
            </a:r>
            <a:r xmlns:a="http://schemas.openxmlformats.org/drawingml/2006/main">
              <a:rPr lang="vi" sz="2200" dirty="0" smtClean="0">
                <a:latin typeface="+mn-lt"/>
              </a:rPr>
              <a:t>:</a:t>
            </a:r>
            <a:endParaRPr xmlns:a="http://schemas.openxmlformats.org/drawingml/2006/main" lang="en-US" sz="2200" dirty="0">
              <a:latin typeface="+mn-lt"/>
            </a:endParaRPr>
          </a:p>
        </p:txBody>
      </p:sp>
      <p:graphicFrame>
        <p:nvGraphicFramePr>
          <p:cNvPr id="6" name="Object 5" descr="M to the minus power, K sub 8 left parenthesis m right parenthesis."/>
          <p:cNvGraphicFramePr>
            <a:graphicFrameLocks noChangeAspect="1"/>
          </p:cNvGraphicFramePr>
          <p:nvPr>
            <p:extLst>
              <p:ext uri="{D42A27DB-BD31-4B8C-83A1-F6EECF244321}">
                <p14:modId xmlns:p14="http://schemas.microsoft.com/office/powerpoint/2010/main" val="1312821135"/>
              </p:ext>
            </p:extLst>
          </p:nvPr>
        </p:nvGraphicFramePr>
        <p:xfrm>
          <a:off x="6684963" y="1593850"/>
          <a:ext cx="1096962" cy="412750"/>
        </p:xfrm>
        <a:graphic>
          <a:graphicData uri="http://schemas.openxmlformats.org/presentationml/2006/ole">
            <mc:AlternateContent xmlns:mc="http://schemas.openxmlformats.org/markup-compatibility/2006">
              <mc:Choice xmlns:v="urn:schemas-microsoft-com:vml" Requires="v">
                <p:oleObj spid="_x0000_s40057" name="Equation" r:id="rId3" imgW="672840" imgH="253800" progId="Equation.DSMT4">
                  <p:embed/>
                </p:oleObj>
              </mc:Choice>
              <mc:Fallback>
                <p:oleObj name="Equation" r:id="rId3" imgW="672840" imgH="253800" progId="Equation.DSMT4">
                  <p:embed/>
                  <p:pic>
                    <p:nvPicPr>
                      <p:cNvPr id="2" name="Object 1"/>
                      <p:cNvPicPr/>
                      <p:nvPr/>
                    </p:nvPicPr>
                    <p:blipFill>
                      <a:blip r:embed="rId4"/>
                      <a:stretch>
                        <a:fillRect/>
                      </a:stretch>
                    </p:blipFill>
                    <p:spPr>
                      <a:xfrm>
                        <a:off x="6684963" y="1593850"/>
                        <a:ext cx="1096962" cy="412750"/>
                      </a:xfrm>
                      <a:prstGeom prst="rect">
                        <a:avLst/>
                      </a:prstGeom>
                    </p:spPr>
                  </p:pic>
                </p:oleObj>
              </mc:Fallback>
            </mc:AlternateContent>
          </a:graphicData>
        </a:graphic>
      </p:graphicFrame>
      <p:sp>
        <p:nvSpPr>
          <p:cNvPr id="4" name="Content Placeholder 3"/>
          <p:cNvSpPr>
            <a:spLocks noGrp="1"/>
          </p:cNvSpPr>
          <p:nvPr>
            <p:ph sz="quarter" idx="14"/>
          </p:nvPr>
        </p:nvSpPr>
        <p:spPr>
          <a:xfrm>
            <a:off x="457200" y="1993445"/>
            <a:ext cx="8232775" cy="453620"/>
          </a:xfrm>
        </p:spPr>
        <p:txBody>
          <a:bodyPr/>
          <a:lstStyle/>
          <a:p>
            <a:r xmlns:a="http://schemas.openxmlformats.org/drawingml/2006/main">
              <a:rPr lang="vi" sz="2200" dirty="0">
                <a:latin typeface="+mn-lt"/>
              </a:rPr>
              <a:t>Alice xác minh m được ký bởi Bob bằng cách áp dụng </a:t>
            </a:r>
            <a:r xmlns:a="http://schemas.openxmlformats.org/drawingml/2006/main">
              <a:rPr lang="vi" altLang="ja-JP" sz="2200" dirty="0" smtClean="0">
                <a:latin typeface="+mn-lt"/>
              </a:rPr>
              <a:t>khóa công khai của </a:t>
            </a:r>
            <a:endParaRPr xmlns:a="http://schemas.openxmlformats.org/drawingml/2006/main" lang="en-US" sz="2200" dirty="0">
              <a:latin typeface="+mn-lt"/>
            </a:endParaRPr>
            <a:r xmlns:a="http://schemas.openxmlformats.org/drawingml/2006/main">
              <a:rPr lang="vi" sz="2200" dirty="0" smtClean="0">
                <a:latin typeface="+mn-lt"/>
              </a:rPr>
              <a:t>Bob</a:t>
            </a:r>
          </a:p>
        </p:txBody>
      </p:sp>
      <p:graphicFrame>
        <p:nvGraphicFramePr>
          <p:cNvPr id="7" name="Object 6" descr="k sub B to the plus power left parenthesis k sub B to the minus power m right parenthesis then checks K sub B to the plus power left parenthesis K sub B to the minus power left parenthesis K right parenthesis right parenthesis = m."/>
          <p:cNvGraphicFramePr>
            <a:graphicFrameLocks noChangeAspect="1"/>
          </p:cNvGraphicFramePr>
          <p:nvPr>
            <p:extLst>
              <p:ext uri="{D42A27DB-BD31-4B8C-83A1-F6EECF244321}">
                <p14:modId xmlns:p14="http://schemas.microsoft.com/office/powerpoint/2010/main" val="4253872287"/>
              </p:ext>
            </p:extLst>
          </p:nvPr>
        </p:nvGraphicFramePr>
        <p:xfrm>
          <a:off x="762000" y="2490788"/>
          <a:ext cx="5021263" cy="481012"/>
        </p:xfrm>
        <a:graphic>
          <a:graphicData uri="http://schemas.openxmlformats.org/presentationml/2006/ole">
            <mc:AlternateContent xmlns:mc="http://schemas.openxmlformats.org/markup-compatibility/2006">
              <mc:Choice xmlns:v="urn:schemas-microsoft-com:vml" Requires="v">
                <p:oleObj spid="_x0000_s40058" name="Equation" r:id="rId5" imgW="2933640" imgH="279360" progId="Equation.DSMT4">
                  <p:embed/>
                </p:oleObj>
              </mc:Choice>
              <mc:Fallback>
                <p:oleObj name="Equation" r:id="rId5" imgW="2933640" imgH="279360" progId="Equation.DSMT4">
                  <p:embed/>
                  <p:pic>
                    <p:nvPicPr>
                      <p:cNvPr id="17" name="Object 16"/>
                      <p:cNvPicPr/>
                      <p:nvPr/>
                    </p:nvPicPr>
                    <p:blipFill>
                      <a:blip r:embed="rId6"/>
                      <a:stretch>
                        <a:fillRect/>
                      </a:stretch>
                    </p:blipFill>
                    <p:spPr>
                      <a:xfrm>
                        <a:off x="762000" y="2490788"/>
                        <a:ext cx="5021263" cy="481012"/>
                      </a:xfrm>
                      <a:prstGeom prst="rect">
                        <a:avLst/>
                      </a:prstGeom>
                    </p:spPr>
                  </p:pic>
                </p:oleObj>
              </mc:Fallback>
            </mc:AlternateContent>
          </a:graphicData>
        </a:graphic>
      </p:graphicFrame>
      <p:sp>
        <p:nvSpPr>
          <p:cNvPr id="5" name="Content Placeholder 4"/>
          <p:cNvSpPr>
            <a:spLocks noGrp="1"/>
          </p:cNvSpPr>
          <p:nvPr>
            <p:ph sz="quarter" idx="15"/>
          </p:nvPr>
        </p:nvSpPr>
        <p:spPr>
          <a:xfrm>
            <a:off x="457200" y="2927895"/>
            <a:ext cx="8043624" cy="829893"/>
          </a:xfrm>
        </p:spPr>
        <p:txBody>
          <a:bodyPr/>
          <a:lstStyle/>
          <a:p>
            <a:pPr xmlns:a="http://schemas.openxmlformats.org/drawingml/2006/main" marL="263525" indent="1968500">
              <a:buNone/>
            </a:pPr>
            <a:r xmlns:a="http://schemas.openxmlformats.org/drawingml/2006/main">
              <a:rPr lang="vi" sz="2200" dirty="0">
                <a:latin typeface="+mn-lt"/>
              </a:rPr>
              <a:t>bất cứ ai đã ký m phải sử dụng </a:t>
            </a:r>
            <a:r xmlns:a="http://schemas.openxmlformats.org/drawingml/2006/main">
              <a:rPr lang="vi" altLang="ja-JP" sz="2200" dirty="0">
                <a:latin typeface="+mn-lt"/>
              </a:rPr>
              <a:t>khóa riêng </a:t>
            </a:r>
            <a:endParaRPr xmlns:a="http://schemas.openxmlformats.org/drawingml/2006/main" lang="en-US" sz="2200" dirty="0">
              <a:latin typeface="+mn-lt"/>
            </a:endParaRPr>
            <a:r xmlns:a="http://schemas.openxmlformats.org/drawingml/2006/main">
              <a:rPr lang="vi" altLang="ja-JP" sz="2200" dirty="0" smtClean="0">
                <a:latin typeface="+mn-lt"/>
              </a:rPr>
              <a:t>của </a:t>
            </a:r>
            <a:r xmlns:a="http://schemas.openxmlformats.org/drawingml/2006/main">
              <a:rPr lang="vi" sz="2200" dirty="0" smtClean="0">
                <a:latin typeface="+mn-lt"/>
              </a:rPr>
              <a:t>Bob .</a:t>
            </a:r>
          </a:p>
        </p:txBody>
      </p:sp>
      <p:graphicFrame>
        <p:nvGraphicFramePr>
          <p:cNvPr id="8" name="Object 7" descr="k sub B to the plus power left parenthesis k sub B to the minus power left parenthesis m right parenthesis right parenthesis = m."/>
          <p:cNvGraphicFramePr>
            <a:graphicFrameLocks noChangeAspect="1"/>
          </p:cNvGraphicFramePr>
          <p:nvPr>
            <p:extLst>
              <p:ext uri="{D42A27DB-BD31-4B8C-83A1-F6EECF244321}">
                <p14:modId xmlns:p14="http://schemas.microsoft.com/office/powerpoint/2010/main" val="3224369908"/>
              </p:ext>
            </p:extLst>
          </p:nvPr>
        </p:nvGraphicFramePr>
        <p:xfrm>
          <a:off x="1030610" y="3034848"/>
          <a:ext cx="1679498" cy="410849"/>
        </p:xfrm>
        <a:graphic>
          <a:graphicData uri="http://schemas.openxmlformats.org/presentationml/2006/ole">
            <mc:AlternateContent xmlns:mc="http://schemas.openxmlformats.org/markup-compatibility/2006">
              <mc:Choice xmlns:v="urn:schemas-microsoft-com:vml" Requires="v">
                <p:oleObj spid="_x0000_s40059" name="Equation" r:id="rId7" imgW="1041120" imgH="253800" progId="Equation.DSMT4">
                  <p:embed/>
                </p:oleObj>
              </mc:Choice>
              <mc:Fallback>
                <p:oleObj name="Equation" r:id="rId7" imgW="1041120" imgH="253800" progId="Equation.DSMT4">
                  <p:embed/>
                  <p:pic>
                    <p:nvPicPr>
                      <p:cNvPr id="7" name="Object 6"/>
                      <p:cNvPicPr/>
                      <p:nvPr/>
                    </p:nvPicPr>
                    <p:blipFill>
                      <a:blip r:embed="rId8"/>
                      <a:stretch>
                        <a:fillRect/>
                      </a:stretch>
                    </p:blipFill>
                    <p:spPr>
                      <a:xfrm>
                        <a:off x="1030610" y="3034848"/>
                        <a:ext cx="1679498" cy="410849"/>
                      </a:xfrm>
                      <a:prstGeom prst="rect">
                        <a:avLst/>
                      </a:prstGeom>
                    </p:spPr>
                  </p:pic>
                </p:oleObj>
              </mc:Fallback>
            </mc:AlternateContent>
          </a:graphicData>
        </a:graphic>
      </p:graphicFrame>
      <p:sp>
        <p:nvSpPr>
          <p:cNvPr id="9" name="Content Placeholder 8"/>
          <p:cNvSpPr>
            <a:spLocks noGrp="1"/>
          </p:cNvSpPr>
          <p:nvPr>
            <p:ph sz="quarter" idx="16"/>
          </p:nvPr>
        </p:nvSpPr>
        <p:spPr>
          <a:xfrm>
            <a:off x="457200" y="2939701"/>
            <a:ext cx="8229600" cy="652462"/>
          </a:xfrm>
        </p:spPr>
        <p:txBody>
          <a:bodyPr/>
          <a:lstStyle/>
          <a:p>
            <a:r xmlns:a="http://schemas.openxmlformats.org/drawingml/2006/main">
              <a:rPr lang="vi" sz="2200" dirty="0" smtClean="0">
                <a:latin typeface="+mn-lt"/>
              </a:rPr>
              <a:t>Nếu</a:t>
            </a:r>
            <a:endParaRPr xmlns:a="http://schemas.openxmlformats.org/drawingml/2006/main" lang="en-US" sz="2200" dirty="0">
              <a:latin typeface="+mn-lt"/>
            </a:endParaRPr>
          </a:p>
        </p:txBody>
      </p:sp>
      <p:sp>
        <p:nvSpPr>
          <p:cNvPr id="18" name="Content Placeholder 17"/>
          <p:cNvSpPr>
            <a:spLocks noGrp="1"/>
          </p:cNvSpPr>
          <p:nvPr>
            <p:ph sz="quarter" idx="17"/>
          </p:nvPr>
        </p:nvSpPr>
        <p:spPr>
          <a:xfrm>
            <a:off x="457200" y="3757788"/>
            <a:ext cx="8229600" cy="2271053"/>
          </a:xfrm>
        </p:spPr>
        <p:txBody>
          <a:bodyPr/>
          <a:lstStyle/>
          <a:p>
            <a:pPr xmlns:a="http://schemas.openxmlformats.org/drawingml/2006/main" marL="381000" indent="-381000">
              <a:buFont typeface="Wingdings" charset="0"/>
              <a:buNone/>
            </a:pPr>
            <a:r xmlns:a="http://schemas.openxmlformats.org/drawingml/2006/main">
              <a:rPr lang="vi" sz="2200" b="1" dirty="0">
                <a:solidFill>
                  <a:schemeClr val="tx1"/>
                </a:solidFill>
                <a:latin typeface="+mn-lt"/>
              </a:rPr>
              <a:t>Alice do đó xác minh rằng:</a:t>
            </a:r>
          </a:p>
          <a:p>
            <a:pPr xmlns:a="http://schemas.openxmlformats.org/drawingml/2006/main" marL="255600" lvl="1" indent="-255600">
              <a:spcBef>
                <a:spcPts val="1500"/>
              </a:spcBef>
              <a:buFont typeface="Arial" panose="020B0604020202020204" pitchFamily="34" charset="0"/>
              <a:buChar char="•"/>
            </a:pPr>
            <a:r xmlns:a="http://schemas.openxmlformats.org/drawingml/2006/main">
              <a:rPr lang="vi" sz="2200" dirty="0">
                <a:latin typeface="+mn-lt"/>
              </a:rPr>
              <a:t>Bob đã ký m</a:t>
            </a:r>
          </a:p>
          <a:p>
            <a:pPr xmlns:a="http://schemas.openxmlformats.org/drawingml/2006/main" marL="255600" lvl="1" indent="-255600">
              <a:spcBef>
                <a:spcPts val="1500"/>
              </a:spcBef>
              <a:buFont typeface="Arial" panose="020B0604020202020204" pitchFamily="34" charset="0"/>
              <a:buChar char="•"/>
            </a:pPr>
            <a:r xmlns:a="http://schemas.openxmlformats.org/drawingml/2006/main">
              <a:rPr lang="vi" sz="2200" dirty="0">
                <a:latin typeface="+mn-lt"/>
              </a:rPr>
              <a:t>không ai khác đã ký m</a:t>
            </a:r>
          </a:p>
          <a:p>
            <a:pPr xmlns:a="http://schemas.openxmlformats.org/drawingml/2006/main" marL="255600" lvl="1" indent="-255600">
              <a:spcBef>
                <a:spcPts val="1500"/>
              </a:spcBef>
              <a:buFont typeface="Arial" panose="020B0604020202020204" pitchFamily="34" charset="0"/>
              <a:buChar char="•"/>
            </a:pPr>
            <a:r xmlns:a="http://schemas.openxmlformats.org/drawingml/2006/main">
              <a:rPr lang="vi" sz="2200" dirty="0">
                <a:latin typeface="+mn-lt"/>
              </a:rPr>
              <a:t>Bob đã ký m chứ không phải </a:t>
            </a:r>
            <a:r xmlns:a="http://schemas.openxmlformats.org/drawingml/2006/main">
              <a:rPr lang="vi" sz="2200" dirty="0" smtClean="0">
                <a:latin typeface="+mn-lt"/>
              </a:rPr>
              <a:t>m'</a:t>
            </a:r>
            <a:endParaRPr xmlns:a="http://schemas.openxmlformats.org/drawingml/2006/main" lang="en-US" altLang="ja-JP" sz="2200" dirty="0">
              <a:latin typeface="+mn-lt"/>
            </a:endParaRPr>
          </a:p>
        </p:txBody>
      </p:sp>
    </p:spTree>
    <p:extLst>
      <p:ext uri="{BB962C8B-B14F-4D97-AF65-F5344CB8AC3E}">
        <p14:creationId xmlns:p14="http://schemas.microsoft.com/office/powerpoint/2010/main" val="1146334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Chữ ký số </a:t>
            </a:r>
            <a:r xmlns:a="http://schemas.openxmlformats.org/drawingml/2006/main">
              <a:rPr lang="vi" sz="2000" b="0" dirty="0" smtClean="0">
                <a:latin typeface="Times New Roman" panose="02020603050405020304" pitchFamily="18" charset="0"/>
                <a:ea typeface="ＭＳ Ｐゴシック" charset="0"/>
              </a:rPr>
              <a:t>(4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idx="1"/>
          </p:nvPr>
        </p:nvSpPr>
        <p:spPr>
          <a:xfrm>
            <a:off x="457200" y="1600200"/>
            <a:ext cx="4830999" cy="848442"/>
          </a:xfrm>
        </p:spPr>
        <p:txBody>
          <a:bodyPr/>
          <a:lstStyle/>
          <a:p>
            <a:pPr xmlns:a="http://schemas.openxmlformats.org/drawingml/2006/main" marL="0" lvl="0" indent="0" eaLnBrk="0" fontAlgn="base" hangingPunct="0">
              <a:spcAft>
                <a:spcPct val="0"/>
              </a:spcAft>
              <a:buNone/>
              <a:tabLst/>
            </a:pPr>
            <a:r xmlns:a="http://schemas.openxmlformats.org/drawingml/2006/main">
              <a:rPr lang="vi" sz="2200" b="1" dirty="0" smtClean="0">
                <a:solidFill>
                  <a:srgbClr val="000000"/>
                </a:solidFill>
                <a:latin typeface="Arial (Body)"/>
                <a:ea typeface="ＭＳ Ｐゴシック" charset="0"/>
              </a:rPr>
              <a:t>không thoái thác </a:t>
            </a:r>
            <a:r xmlns:a="http://schemas.openxmlformats.org/drawingml/2006/main">
              <a:rPr lang="vi" sz="2200" b="1" dirty="0">
                <a:solidFill>
                  <a:srgbClr val="000000"/>
                </a:solidFill>
                <a:latin typeface="Arial (Body)"/>
                <a:ea typeface="ＭＳ Ｐゴシック" charset="0"/>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Alice có thể lấy m và </a:t>
            </a:r>
            <a:r xmlns:a="http://schemas.openxmlformats.org/drawingml/2006/main">
              <a:rPr lang="vi" sz="2200" dirty="0" smtClean="0">
                <a:solidFill>
                  <a:srgbClr val="000000"/>
                </a:solidFill>
                <a:latin typeface="Arial (Body)"/>
                <a:ea typeface="ＭＳ Ｐゴシック" charset="0"/>
              </a:rPr>
              <a:t>chữ ký</a:t>
            </a:r>
            <a:endParaRPr xmlns:a="http://schemas.openxmlformats.org/drawingml/2006/main" lang="en-US" sz="2200" dirty="0">
              <a:solidFill>
                <a:srgbClr val="000000"/>
              </a:solidFill>
              <a:latin typeface="Arial (Body)"/>
              <a:ea typeface="ＭＳ Ｐゴシック" charset="0"/>
            </a:endParaRPr>
          </a:p>
        </p:txBody>
      </p:sp>
      <p:graphicFrame>
        <p:nvGraphicFramePr>
          <p:cNvPr id="5" name="Object 4" descr="k sub B to the minus power left parenthesis m right parenthesis."/>
          <p:cNvGraphicFramePr>
            <a:graphicFrameLocks noChangeAspect="1"/>
          </p:cNvGraphicFramePr>
          <p:nvPr>
            <p:extLst>
              <p:ext uri="{D42A27DB-BD31-4B8C-83A1-F6EECF244321}">
                <p14:modId xmlns:p14="http://schemas.microsoft.com/office/powerpoint/2010/main" val="2367037318"/>
              </p:ext>
            </p:extLst>
          </p:nvPr>
        </p:nvGraphicFramePr>
        <p:xfrm>
          <a:off x="5288199" y="2085433"/>
          <a:ext cx="789735" cy="440822"/>
        </p:xfrm>
        <a:graphic>
          <a:graphicData uri="http://schemas.openxmlformats.org/presentationml/2006/ole">
            <mc:AlternateContent xmlns:mc="http://schemas.openxmlformats.org/markup-compatibility/2006">
              <mc:Choice xmlns:v="urn:schemas-microsoft-com:vml" Requires="v">
                <p:oleObj spid="_x0000_s21881" name="Equation" r:id="rId3" imgW="457200" imgH="253800" progId="Equation.DSMT4">
                  <p:embed/>
                </p:oleObj>
              </mc:Choice>
              <mc:Fallback>
                <p:oleObj name="Equation" r:id="rId3" imgW="457200" imgH="253800" progId="Equation.DSMT4">
                  <p:embed/>
                  <p:pic>
                    <p:nvPicPr>
                      <p:cNvPr id="8" name="Object 7"/>
                      <p:cNvPicPr/>
                      <p:nvPr/>
                    </p:nvPicPr>
                    <p:blipFill>
                      <a:blip r:embed="rId4"/>
                      <a:stretch>
                        <a:fillRect/>
                      </a:stretch>
                    </p:blipFill>
                    <p:spPr>
                      <a:xfrm>
                        <a:off x="5288199" y="2085433"/>
                        <a:ext cx="789735" cy="440822"/>
                      </a:xfrm>
                      <a:prstGeom prst="rect">
                        <a:avLst/>
                      </a:prstGeom>
                    </p:spPr>
                  </p:pic>
                </p:oleObj>
              </mc:Fallback>
            </mc:AlternateContent>
          </a:graphicData>
        </a:graphic>
      </p:graphicFrame>
      <p:sp>
        <p:nvSpPr>
          <p:cNvPr id="4" name="Text Placeholder 3"/>
          <p:cNvSpPr>
            <a:spLocks noGrp="1"/>
          </p:cNvSpPr>
          <p:nvPr>
            <p:ph idx="13"/>
          </p:nvPr>
        </p:nvSpPr>
        <p:spPr>
          <a:xfrm>
            <a:off x="6045276" y="2036445"/>
            <a:ext cx="1673994" cy="434103"/>
          </a:xfrm>
        </p:spPr>
        <p:txBody>
          <a:bodyPr/>
          <a:lstStyle/>
          <a:p>
            <a:pPr xmlns:a="http://schemas.openxmlformats.org/drawingml/2006/main" marL="0" lvl="1" indent="0">
              <a:spcBef>
                <a:spcPts val="1500"/>
              </a:spcBef>
              <a:buNone/>
            </a:pPr>
            <a:r xmlns:a="http://schemas.openxmlformats.org/drawingml/2006/main">
              <a:rPr lang="vi" sz="2200" dirty="0">
                <a:solidFill>
                  <a:srgbClr val="000000"/>
                </a:solidFill>
                <a:latin typeface="Arial (Body)"/>
                <a:ea typeface="ＭＳ Ｐゴシック" charset="0"/>
              </a:rPr>
              <a:t>ra </a:t>
            </a:r>
            <a:r xmlns:a="http://schemas.openxmlformats.org/drawingml/2006/main">
              <a:rPr lang="vi" sz="2200" dirty="0" smtClean="0">
                <a:solidFill>
                  <a:srgbClr val="000000"/>
                </a:solidFill>
                <a:latin typeface="Arial (Body)"/>
                <a:ea typeface="ＭＳ Ｐゴシック" charset="0"/>
              </a:rPr>
              <a:t>tòa </a:t>
            </a:r>
            <a:r xmlns:a="http://schemas.openxmlformats.org/drawingml/2006/main">
              <a:rPr lang="vi" sz="2200" dirty="0">
                <a:solidFill>
                  <a:srgbClr val="000000"/>
                </a:solidFill>
                <a:latin typeface="Arial (Body)"/>
                <a:ea typeface="ＭＳ Ｐゴシック" charset="0"/>
              </a:rPr>
              <a:t>và</a:t>
            </a:r>
            <a:endParaRPr xmlns:a="http://schemas.openxmlformats.org/drawingml/2006/main" lang="en-US" sz="2200" dirty="0"/>
          </a:p>
        </p:txBody>
      </p:sp>
      <p:sp>
        <p:nvSpPr>
          <p:cNvPr id="6" name="Content Placeholder 5"/>
          <p:cNvSpPr>
            <a:spLocks noGrp="1"/>
          </p:cNvSpPr>
          <p:nvPr>
            <p:ph idx="14"/>
          </p:nvPr>
        </p:nvSpPr>
        <p:spPr>
          <a:xfrm>
            <a:off x="1228299" y="2448642"/>
            <a:ext cx="3275462" cy="458331"/>
          </a:xfrm>
        </p:spPr>
        <p:txBody>
          <a:bodyPr/>
          <a:lstStyle/>
          <a:p>
            <a:pPr xmlns:a="http://schemas.openxmlformats.org/drawingml/2006/main" marL="0" lvl="1" indent="0">
              <a:spcBef>
                <a:spcPts val="1500"/>
              </a:spcBef>
              <a:buNone/>
            </a:pPr>
            <a:r xmlns:a="http://schemas.openxmlformats.org/drawingml/2006/main">
              <a:rPr lang="vi" sz="2200" dirty="0" smtClean="0">
                <a:solidFill>
                  <a:srgbClr val="000000"/>
                </a:solidFill>
                <a:latin typeface="Arial (Body)"/>
                <a:ea typeface="ＭＳ Ｐゴシック" charset="0"/>
              </a:rPr>
              <a:t>chứng minh </a:t>
            </a:r>
            <a:r xmlns:a="http://schemas.openxmlformats.org/drawingml/2006/main">
              <a:rPr lang="vi" sz="2200" dirty="0">
                <a:solidFill>
                  <a:srgbClr val="000000"/>
                </a:solidFill>
                <a:latin typeface="Arial (Body)"/>
                <a:ea typeface="ＭＳ Ｐゴシック" charset="0"/>
              </a:rPr>
              <a:t>rằng Bob đã ký </a:t>
            </a:r>
            <a:r xmlns:a="http://schemas.openxmlformats.org/drawingml/2006/main">
              <a:rPr lang="vi" sz="2200" dirty="0" smtClean="0">
                <a:solidFill>
                  <a:srgbClr val="000000"/>
                </a:solidFill>
                <a:latin typeface="Arial (Body)"/>
                <a:ea typeface="ＭＳ Ｐゴシック" charset="0"/>
              </a:rPr>
              <a:t>m</a:t>
            </a:r>
            <a:endParaRPr xmlns:a="http://schemas.openxmlformats.org/drawingml/2006/main"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78332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Tổng hợp tin nhắn</a:t>
            </a:r>
          </a:p>
        </p:txBody>
      </p:sp>
      <p:sp>
        <p:nvSpPr>
          <p:cNvPr id="3" name="Text Placeholder 2"/>
          <p:cNvSpPr>
            <a:spLocks noGrp="1"/>
          </p:cNvSpPr>
          <p:nvPr>
            <p:ph type="body" idx="1"/>
          </p:nvPr>
        </p:nvSpPr>
        <p:spPr>
          <a:xfrm>
            <a:off x="457200" y="1600200"/>
            <a:ext cx="3526971" cy="4245429"/>
          </a:xfrm>
        </p:spPr>
        <p:txBody>
          <a:bodyPr/>
          <a:lstStyle/>
          <a:p>
            <a:pPr xmlns:a="http://schemas.openxmlformats.org/drawingml/2006/main" marL="0" indent="0">
              <a:buFont typeface="Wingdings" charset="0"/>
              <a:buNone/>
            </a:pPr>
            <a:r xmlns:a="http://schemas.openxmlformats.org/drawingml/2006/main">
              <a:rPr lang="vi" sz="2200" dirty="0" smtClean="0">
                <a:latin typeface="+mn-lt"/>
              </a:rPr>
              <a:t>tin nhắn </a:t>
            </a:r>
            <a:endParaRPr xmlns:a="http://schemas.openxmlformats.org/drawingml/2006/main" lang="en-US" sz="2200" dirty="0">
              <a:latin typeface="+mn-lt"/>
            </a:endParaRPr>
            <a:r xmlns:a="http://schemas.openxmlformats.org/drawingml/2006/main">
              <a:rPr lang="vi" sz="2200" dirty="0">
                <a:latin typeface="+mn-lt"/>
              </a:rPr>
              <a:t>dài mã hóa khóa công khai</a:t>
            </a:r>
          </a:p>
          <a:p>
            <a:pPr xmlns:a="http://schemas.openxmlformats.org/drawingml/2006/main" marL="0" indent="0">
              <a:buFont typeface="Wingdings" charset="0"/>
              <a:buNone/>
            </a:pPr>
            <a:r xmlns:a="http://schemas.openxmlformats.org/drawingml/2006/main">
              <a:rPr lang="vi" sz="2200" b="1" dirty="0">
                <a:solidFill>
                  <a:schemeClr val="tx1"/>
                </a:solidFill>
                <a:latin typeface="+mn-lt"/>
              </a:rPr>
              <a:t>mục tiêu: </a:t>
            </a:r>
            <a:r xmlns:a="http://schemas.openxmlformats.org/drawingml/2006/main">
              <a:rPr lang="vi" sz="2200" dirty="0" smtClean="0">
                <a:latin typeface="+mn-lt"/>
              </a:rPr>
              <a:t>“ </a:t>
            </a:r>
            <a:r xmlns:a="http://schemas.openxmlformats.org/drawingml/2006/main">
              <a:rPr lang="vi" altLang="ja-JP" sz="2200" dirty="0" smtClean="0">
                <a:latin typeface="+mn-lt"/>
              </a:rPr>
              <a:t>vân tay ” </a:t>
            </a:r>
            <a:endParaRPr xmlns:a="http://schemas.openxmlformats.org/drawingml/2006/main" lang="en-US" altLang="ja-JP" sz="2200" dirty="0">
              <a:latin typeface="+mn-lt"/>
            </a:endParaRPr>
            <a:r xmlns:a="http://schemas.openxmlformats.org/drawingml/2006/main">
              <a:rPr lang="vi" sz="2200" dirty="0">
                <a:latin typeface="+mn-lt"/>
              </a:rPr>
              <a:t>kỹ thuật số có độ dài cố định, dễ tính toán</a:t>
            </a:r>
          </a:p>
          <a:p>
            <a:r xmlns:a="http://schemas.openxmlformats.org/drawingml/2006/main">
              <a:rPr lang="vi" sz="2200" dirty="0">
                <a:latin typeface="+mn-lt"/>
              </a:rPr>
              <a:t>áp dụng </a:t>
            </a:r>
            <a:r xmlns:a="http://schemas.openxmlformats.org/drawingml/2006/main">
              <a:rPr lang="vi" sz="2200" dirty="0" smtClean="0">
                <a:latin typeface="+mn-lt"/>
              </a:rPr>
              <a:t>hàm băm </a:t>
            </a:r>
            <a:r xmlns:a="http://schemas.openxmlformats.org/drawingml/2006/main">
              <a:rPr lang="vi" sz="2200" dirty="0">
                <a:latin typeface="+mn-lt"/>
              </a:rPr>
              <a:t>H cho </a:t>
            </a:r>
            <a:r xmlns:a="http://schemas.openxmlformats.org/drawingml/2006/main">
              <a:rPr lang="vi" sz="2200" i="1" dirty="0">
                <a:latin typeface="+mn-lt"/>
              </a:rPr>
              <a:t>m </a:t>
            </a:r>
            <a:r xmlns:a="http://schemas.openxmlformats.org/drawingml/2006/main">
              <a:rPr lang="vi" sz="2200" dirty="0">
                <a:latin typeface="+mn-lt"/>
              </a:rPr>
              <a:t>, nhận thông báo kích thước cố định </a:t>
            </a:r>
            <a:r xmlns:a="http://schemas.openxmlformats.org/drawingml/2006/main">
              <a:rPr lang="vi" sz="2200" dirty="0" smtClean="0">
                <a:latin typeface="+mn-lt"/>
              </a:rPr>
              <a:t>,</a:t>
            </a:r>
            <a:endParaRPr xmlns:a="http://schemas.openxmlformats.org/drawingml/2006/main" lang="en-US" sz="2200" dirty="0">
              <a:latin typeface="+mn-lt"/>
            </a:endParaRPr>
          </a:p>
        </p:txBody>
      </p:sp>
      <p:graphicFrame>
        <p:nvGraphicFramePr>
          <p:cNvPr id="7" name="Object 6" descr="H left parenthesis m right parenthesis."/>
          <p:cNvGraphicFramePr>
            <a:graphicFrameLocks noChangeAspect="1"/>
          </p:cNvGraphicFramePr>
          <p:nvPr>
            <p:extLst>
              <p:ext uri="{D42A27DB-BD31-4B8C-83A1-F6EECF244321}">
                <p14:modId xmlns:p14="http://schemas.microsoft.com/office/powerpoint/2010/main" val="2940531011"/>
              </p:ext>
            </p:extLst>
          </p:nvPr>
        </p:nvGraphicFramePr>
        <p:xfrm>
          <a:off x="2906713" y="4806950"/>
          <a:ext cx="636587" cy="317500"/>
        </p:xfrm>
        <a:graphic>
          <a:graphicData uri="http://schemas.openxmlformats.org/presentationml/2006/ole">
            <mc:AlternateContent xmlns:mc="http://schemas.openxmlformats.org/markup-compatibility/2006">
              <mc:Choice xmlns:v="urn:schemas-microsoft-com:vml" Requires="v">
                <p:oleObj spid="_x0000_s24300" name="Equation" r:id="rId3" imgW="406080" imgH="203040" progId="Equation.DSMT4">
                  <p:embed/>
                </p:oleObj>
              </mc:Choice>
              <mc:Fallback>
                <p:oleObj name="Equation" r:id="rId3" imgW="406080" imgH="203040" progId="Equation.DSMT4">
                  <p:embed/>
                  <p:pic>
                    <p:nvPicPr>
                      <p:cNvPr id="6" name="Object 5"/>
                      <p:cNvPicPr/>
                      <p:nvPr/>
                    </p:nvPicPr>
                    <p:blipFill>
                      <a:blip r:embed="rId4"/>
                      <a:stretch>
                        <a:fillRect/>
                      </a:stretch>
                    </p:blipFill>
                    <p:spPr>
                      <a:xfrm>
                        <a:off x="2906713" y="4806950"/>
                        <a:ext cx="636587" cy="317500"/>
                      </a:xfrm>
                      <a:prstGeom prst="rect">
                        <a:avLst/>
                      </a:prstGeom>
                    </p:spPr>
                  </p:pic>
                </p:oleObj>
              </mc:Fallback>
            </mc:AlternateContent>
          </a:graphicData>
        </a:graphic>
      </p:graphicFrame>
      <p:pic>
        <p:nvPicPr>
          <p:cNvPr id="19" name="Picture 18" descr="3 connected parts. 1. Large message, m. Right, 2. H, Hash Function. Down, 3. H left parenthesis m right parenthesis."/>
          <p:cNvPicPr>
            <a:picLocks noChangeAspect="1"/>
          </p:cNvPicPr>
          <p:nvPr/>
        </p:nvPicPr>
        <p:blipFill>
          <a:blip r:embed="rId5"/>
          <a:stretch>
            <a:fillRect/>
          </a:stretch>
        </p:blipFill>
        <p:spPr>
          <a:xfrm>
            <a:off x="4914372" y="1454525"/>
            <a:ext cx="2693887" cy="1748664"/>
          </a:xfrm>
          <a:prstGeom prst="rect">
            <a:avLst/>
          </a:prstGeom>
        </p:spPr>
      </p:pic>
      <p:sp>
        <p:nvSpPr>
          <p:cNvPr id="5" name="Text Placeholder 4"/>
          <p:cNvSpPr>
            <a:spLocks noGrp="1"/>
          </p:cNvSpPr>
          <p:nvPr>
            <p:ph type="body" idx="2"/>
          </p:nvPr>
        </p:nvSpPr>
        <p:spPr>
          <a:xfrm>
            <a:off x="4376056" y="3277478"/>
            <a:ext cx="4441371" cy="3058006"/>
          </a:xfrm>
        </p:spPr>
        <p:txBody>
          <a:bodyPr/>
          <a:lstStyle/>
          <a:p>
            <a:pPr xmlns:a="http://schemas.openxmlformats.org/drawingml/2006/main">
              <a:buFont typeface="Wingdings" charset="0"/>
              <a:buNone/>
            </a:pPr>
            <a:r xmlns:a="http://schemas.openxmlformats.org/drawingml/2006/main">
              <a:rPr lang="vi" sz="2200" b="1" dirty="0">
                <a:solidFill>
                  <a:schemeClr val="tx1"/>
                </a:solidFill>
                <a:latin typeface="+mn-lt"/>
              </a:rPr>
              <a:t>Thuộc tính hàm băm:</a:t>
            </a:r>
          </a:p>
          <a:p>
            <a:r xmlns:a="http://schemas.openxmlformats.org/drawingml/2006/main">
              <a:rPr lang="vi" sz="2200" dirty="0">
                <a:latin typeface="+mn-lt"/>
              </a:rPr>
              <a:t>nhiều-to-1</a:t>
            </a:r>
          </a:p>
          <a:p>
            <a:r xmlns:a="http://schemas.openxmlformats.org/drawingml/2006/main">
              <a:rPr lang="vi" sz="2200" dirty="0">
                <a:latin typeface="+mn-lt"/>
              </a:rPr>
              <a:t>tạo thông báo thông báo có kích thước cố định (dấu vân tay)</a:t>
            </a:r>
          </a:p>
          <a:p>
            <a:r xmlns:a="http://schemas.openxmlformats.org/drawingml/2006/main">
              <a:rPr lang="vi" sz="2200" dirty="0">
                <a:latin typeface="+mn-lt"/>
              </a:rPr>
              <a:t>đã cho thông báo tóm tắt x, không thể tính toán để tìm m sao </a:t>
            </a:r>
            <a:r xmlns:a="http://schemas.openxmlformats.org/drawingml/2006/main">
              <a:rPr lang="vi" sz="2200" dirty="0" smtClean="0">
                <a:latin typeface="+mn-lt"/>
              </a:rPr>
              <a:t>cho</a:t>
            </a:r>
            <a:endParaRPr xmlns:a="http://schemas.openxmlformats.org/drawingml/2006/main" lang="en-US" sz="2200" dirty="0">
              <a:latin typeface="+mn-lt"/>
            </a:endParaRPr>
          </a:p>
        </p:txBody>
      </p:sp>
      <p:graphicFrame>
        <p:nvGraphicFramePr>
          <p:cNvPr id="6" name="Object 5" descr="X = H left parenthesis m right parenthesis."/>
          <p:cNvGraphicFramePr>
            <a:graphicFrameLocks noChangeAspect="1"/>
          </p:cNvGraphicFramePr>
          <p:nvPr>
            <p:extLst>
              <p:ext uri="{D42A27DB-BD31-4B8C-83A1-F6EECF244321}">
                <p14:modId xmlns:p14="http://schemas.microsoft.com/office/powerpoint/2010/main" val="2034414760"/>
              </p:ext>
            </p:extLst>
          </p:nvPr>
        </p:nvGraphicFramePr>
        <p:xfrm>
          <a:off x="6745251" y="5986705"/>
          <a:ext cx="953914" cy="317972"/>
        </p:xfrm>
        <a:graphic>
          <a:graphicData uri="http://schemas.openxmlformats.org/presentationml/2006/ole">
            <mc:AlternateContent xmlns:mc="http://schemas.openxmlformats.org/markup-compatibility/2006">
              <mc:Choice xmlns:v="urn:schemas-microsoft-com:vml" Requires="v">
                <p:oleObj spid="_x0000_s24301" name="Equation" r:id="rId6" imgW="609480" imgH="203040" progId="Equation.DSMT4">
                  <p:embed/>
                </p:oleObj>
              </mc:Choice>
              <mc:Fallback>
                <p:oleObj name="Equation" r:id="rId6" imgW="609480" imgH="203040" progId="Equation.DSMT4">
                  <p:embed/>
                  <p:pic>
                    <p:nvPicPr>
                      <p:cNvPr id="0" name=""/>
                      <p:cNvPicPr/>
                      <p:nvPr/>
                    </p:nvPicPr>
                    <p:blipFill>
                      <a:blip r:embed="rId7"/>
                      <a:stretch>
                        <a:fillRect/>
                      </a:stretch>
                    </p:blipFill>
                    <p:spPr>
                      <a:xfrm>
                        <a:off x="6745251" y="5986705"/>
                        <a:ext cx="953914" cy="317972"/>
                      </a:xfrm>
                      <a:prstGeom prst="rect">
                        <a:avLst/>
                      </a:prstGeom>
                    </p:spPr>
                  </p:pic>
                </p:oleObj>
              </mc:Fallback>
            </mc:AlternateContent>
          </a:graphicData>
        </a:graphic>
      </p:graphicFrame>
    </p:spTree>
    <p:extLst>
      <p:ext uri="{BB962C8B-B14F-4D97-AF65-F5344CB8AC3E}">
        <p14:creationId xmlns:p14="http://schemas.microsoft.com/office/powerpoint/2010/main" val="116653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solidFill>
                  <a:schemeClr val="tx2"/>
                </a:solidFill>
                <a:latin typeface="Times New Roman" panose="02020603050405020304" pitchFamily="18" charset="0"/>
                <a:ea typeface="ＭＳ Ｐゴシック" charset="0"/>
              </a:rPr>
              <a:t>Tổng kiểm tra Internet: Hàm băm tiền điện tử kém</a:t>
            </a:r>
            <a:endParaRPr xmlns:a="http://schemas.openxmlformats.org/drawingml/2006/main" lang="en-US" dirty="0">
              <a:solidFill>
                <a:schemeClr val="tx2"/>
              </a:solidFill>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165856" cy="1484992"/>
          </a:xfrm>
        </p:spPr>
        <p:txBody>
          <a:bodyPr wrap="square" lIns="91425" tIns="91425" rIns="91425" bIns="91425">
            <a:spAutoFit/>
          </a:bodyPr>
          <a:lstStyle/>
          <a:p>
            <a:pPr xmlns:a="http://schemas.openxmlformats.org/drawingml/2006/main" marL="0" lvl="0" indent="0" eaLnBrk="0" fontAlgn="base" hangingPunct="0">
              <a:spcAft>
                <a:spcPct val="0"/>
              </a:spcAft>
              <a:buClr>
                <a:schemeClr val="tx2"/>
              </a:buClr>
              <a:buNone/>
            </a:pPr>
            <a:r xmlns:a="http://schemas.openxmlformats.org/drawingml/2006/main">
              <a:rPr lang="vi" sz="2400" dirty="0">
                <a:solidFill>
                  <a:srgbClr val="000000"/>
                </a:solidFill>
                <a:latin typeface="Arial (Body)"/>
                <a:ea typeface="ＭＳ Ｐゴシック" charset="0"/>
              </a:rPr>
              <a:t>Tổng kiểm tra Internet có một số thuộc tính của hàm băm:</a:t>
            </a:r>
          </a:p>
          <a:p>
            <a:pPr xmlns:a="http://schemas.openxmlformats.org/drawingml/2006/main" marL="255651" lvl="0" indent="-255651" eaLnBrk="0" fontAlgn="base" hangingPunct="0">
              <a:spcAft>
                <a:spcPct val="0"/>
              </a:spcAft>
              <a:buClr>
                <a:schemeClr val="tx2"/>
              </a:buClr>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tạo thông báo có độ dài cố định (tổng 16 bit) của </a:t>
            </a:r>
            <a:r xmlns:a="http://schemas.openxmlformats.org/drawingml/2006/main">
              <a:rPr lang="vi" sz="2400" dirty="0" smtClean="0">
                <a:solidFill>
                  <a:srgbClr val="000000"/>
                </a:solidFill>
                <a:latin typeface="Arial (Body)"/>
                <a:ea typeface="ＭＳ Ｐゴシック" charset="0"/>
              </a:rPr>
              <a:t>thông báo là nhiều đối một</a:t>
            </a:r>
          </a:p>
        </p:txBody>
      </p:sp>
      <p:sp>
        <p:nvSpPr>
          <p:cNvPr id="4" name="Text Placeholder 3"/>
          <p:cNvSpPr>
            <a:spLocks noGrp="1"/>
          </p:cNvSpPr>
          <p:nvPr>
            <p:ph type="body" idx="2"/>
          </p:nvPr>
        </p:nvSpPr>
        <p:spPr>
          <a:xfrm>
            <a:off x="457200" y="3245440"/>
            <a:ext cx="8229600" cy="806074"/>
          </a:xfrm>
        </p:spPr>
        <p:txBody>
          <a:bodyPr/>
          <a:lstStyle/>
          <a:p>
            <a:pPr xmlns:a="http://schemas.openxmlformats.org/drawingml/2006/main" marL="0" indent="0">
              <a:buNone/>
            </a:pPr>
            <a:r xmlns:a="http://schemas.openxmlformats.org/drawingml/2006/main">
              <a:rPr lang="vi" sz="2400" dirty="0">
                <a:solidFill>
                  <a:srgbClr val="000000"/>
                </a:solidFill>
                <a:latin typeface="Arial (Body)"/>
                <a:ea typeface="ＭＳ Ｐゴシック" charset="0"/>
              </a:rPr>
              <a:t>Nhưng thông báo đã cho với giá trị băm đã cho, thật dễ dàng để tìm thấy một thông báo khác có cùng giá trị băm:</a:t>
            </a:r>
          </a:p>
        </p:txBody>
      </p:sp>
      <p:pic>
        <p:nvPicPr>
          <p:cNvPr id="28" name="Picture 27" descr="A diagram of different messages has 2 columns, message, A S C I I format. Each columns have rows of numbers. The last row of the second columns are the same. Different messages but identical checksums. Part 1. Column 1, message. 3 lines. 1. I O U 1. 2. 0 0 period 9. 3. 9 B O B. Column 2, A C S I I. 4 lines. 1. 49, 4 F, 55, 31. 2. 30, 30, 2 E, 39. 3. 39, 42, D 2, 42. 4. B 2, C 1, D 2, A C. Part 2. Column 1, message. 3 lines. 1, I O U 9. 2. 0 0 period 1. 3. 9 B O B. Column 2, A S C I I. 4 lines. 1. 49, 4 F, 55, 39. 2. 30, 30, 2 E, 31. 3. 39, 42, D 2, 42. 4. B 2, C 1, D 2, A C."/>
          <p:cNvPicPr>
            <a:picLocks noChangeAspect="1"/>
          </p:cNvPicPr>
          <p:nvPr/>
        </p:nvPicPr>
        <p:blipFill>
          <a:blip r:embed="rId2"/>
          <a:stretch>
            <a:fillRect/>
          </a:stretch>
        </p:blipFill>
        <p:spPr>
          <a:xfrm>
            <a:off x="1205629" y="4318511"/>
            <a:ext cx="6732741" cy="1894665"/>
          </a:xfrm>
          <a:prstGeom prst="rect">
            <a:avLst/>
          </a:prstGeom>
        </p:spPr>
      </p:pic>
    </p:spTree>
    <p:extLst>
      <p:ext uri="{BB962C8B-B14F-4D97-AF65-F5344CB8AC3E}">
        <p14:creationId xmlns:p14="http://schemas.microsoft.com/office/powerpoint/2010/main" val="128949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Bạn bè và </a:t>
            </a:r>
            <a:r xmlns:a="http://schemas.openxmlformats.org/drawingml/2006/main">
              <a:rPr lang="vi" dirty="0" smtClean="0">
                <a:latin typeface="Times New Roman" panose="02020603050405020304" pitchFamily="18" charset="0"/>
                <a:cs typeface="Times New Roman" panose="02020603050405020304" pitchFamily="18" charset="0"/>
              </a:rPr>
              <a:t>kẻ thù </a:t>
            </a:r>
            <a:r xmlns:a="http://schemas.openxmlformats.org/drawingml/2006/main">
              <a:rPr lang="vi" dirty="0">
                <a:latin typeface="Times New Roman" panose="02020603050405020304" pitchFamily="18" charset="0"/>
                <a:cs typeface="Times New Roman" panose="02020603050405020304" pitchFamily="18" charset="0"/>
              </a:rPr>
              <a:t>: Alice, Bob, Trudy</a:t>
            </a:r>
          </a:p>
        </p:txBody>
      </p:sp>
      <p:sp>
        <p:nvSpPr>
          <p:cNvPr id="3" name="Text Placeholder 2"/>
          <p:cNvSpPr>
            <a:spLocks noGrp="1"/>
          </p:cNvSpPr>
          <p:nvPr>
            <p:ph type="body" idx="1"/>
          </p:nvPr>
        </p:nvSpPr>
        <p:spPr>
          <a:xfrm>
            <a:off x="457200" y="1600201"/>
            <a:ext cx="8229600" cy="1698170"/>
          </a:xfrm>
        </p:spPr>
        <p:txBody>
          <a:bodyPr/>
          <a:lstStyle/>
          <a:p>
            <a:r xmlns:a="http://schemas.openxmlformats.org/drawingml/2006/main">
              <a:rPr lang="vi" sz="2400" dirty="0">
                <a:latin typeface="+mn-lt"/>
              </a:rPr>
              <a:t>nổi tiếng trong giới an ninh mạng</a:t>
            </a:r>
          </a:p>
          <a:p>
            <a:r xmlns:a="http://schemas.openxmlformats.org/drawingml/2006/main">
              <a:rPr lang="vi" sz="2400" dirty="0">
                <a:latin typeface="+mn-lt"/>
              </a:rPr>
              <a:t>Bob, Alice (những người yêu nhau!) muốn giao tiếp </a:t>
            </a:r>
            <a:r xmlns:a="http://schemas.openxmlformats.org/drawingml/2006/main">
              <a:rPr lang="vi" sz="2400" dirty="0" smtClean="0">
                <a:latin typeface="+mn-lt"/>
              </a:rPr>
              <a:t>“ </a:t>
            </a:r>
            <a:r xmlns:a="http://schemas.openxmlformats.org/drawingml/2006/main">
              <a:rPr lang="vi" altLang="ja-JP" sz="2400" dirty="0" smtClean="0">
                <a:latin typeface="+mn-lt"/>
              </a:rPr>
              <a:t>an toàn”</a:t>
            </a:r>
            <a:endParaRPr xmlns:a="http://schemas.openxmlformats.org/drawingml/2006/main" lang="en-US" altLang="ja-JP" sz="2400" dirty="0">
              <a:latin typeface="+mn-lt"/>
            </a:endParaRPr>
          </a:p>
          <a:p>
            <a:r xmlns:a="http://schemas.openxmlformats.org/drawingml/2006/main">
              <a:rPr lang="vi" sz="2400" dirty="0">
                <a:latin typeface="+mn-lt"/>
              </a:rPr>
              <a:t>Trudy (kẻ xâm nhập) có thể chặn, xóa, thêm </a:t>
            </a:r>
            <a:r xmlns:a="http://schemas.openxmlformats.org/drawingml/2006/main">
              <a:rPr lang="vi" sz="2400" dirty="0" smtClean="0">
                <a:latin typeface="+mn-lt"/>
              </a:rPr>
              <a:t>tin nhắn</a:t>
            </a:r>
            <a:endParaRPr xmlns:a="http://schemas.openxmlformats.org/drawingml/2006/main" lang="en-US" sz="2400" dirty="0">
              <a:latin typeface="+mn-lt"/>
            </a:endParaRPr>
          </a:p>
        </p:txBody>
      </p:sp>
      <p:pic>
        <p:nvPicPr>
          <p:cNvPr id="4" name="Picture 3" descr="A diagram connects 3 people, Alice, Bob, and Trudy. Alice, a secure sender, sends data through a channel to Bob, a secure receiver. In the channel, some data goes to Trudy, an intruder."/>
          <p:cNvPicPr>
            <a:picLocks noChangeAspect="1"/>
          </p:cNvPicPr>
          <p:nvPr/>
        </p:nvPicPr>
        <p:blipFill>
          <a:blip r:embed="rId2"/>
          <a:stretch>
            <a:fillRect/>
          </a:stretch>
        </p:blipFill>
        <p:spPr>
          <a:xfrm>
            <a:off x="1478266" y="3530327"/>
            <a:ext cx="6187469" cy="2703843"/>
          </a:xfrm>
          <a:prstGeom prst="rect">
            <a:avLst/>
          </a:prstGeom>
        </p:spPr>
      </p:pic>
    </p:spTree>
    <p:extLst>
      <p:ext uri="{BB962C8B-B14F-4D97-AF65-F5344CB8AC3E}">
        <p14:creationId xmlns:p14="http://schemas.microsoft.com/office/powerpoint/2010/main" val="3959772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tx2"/>
                </a:solidFill>
                <a:latin typeface="Times New Roman" panose="02020603050405020304" pitchFamily="18" charset="0"/>
                <a:cs typeface="Times New Roman" panose="02020603050405020304" pitchFamily="18" charset="0"/>
              </a:rPr>
              <a:t>Chữ ký điện tử = Thông báo đã ký</a:t>
            </a:r>
            <a:endParaRPr xmlns:a="http://schemas.openxmlformats.org/drawingml/2006/main"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3608614" cy="783771"/>
          </a:xfrm>
        </p:spPr>
        <p:txBody>
          <a:bodyPr/>
          <a:lstStyle/>
          <a:p>
            <a:pPr xmlns:a="http://schemas.openxmlformats.org/drawingml/2006/main" marL="0" indent="0">
              <a:spcBef>
                <a:spcPct val="20000"/>
              </a:spcBef>
              <a:buClr>
                <a:srgbClr val="000099"/>
              </a:buClr>
              <a:buSzPct val="75000"/>
              <a:buFont typeface="Wingdings" charset="0"/>
              <a:buNone/>
              <a:defRPr/>
            </a:pPr>
            <a:r xmlns:a="http://schemas.openxmlformats.org/drawingml/2006/main">
              <a:rPr lang="vi" sz="2400" dirty="0">
                <a:latin typeface="+mn-lt"/>
              </a:rPr>
              <a:t>Bob gửi tin nhắn được ký điện tử:</a:t>
            </a:r>
          </a:p>
        </p:txBody>
      </p:sp>
      <p:pic>
        <p:nvPicPr>
          <p:cNvPr id="6" name="Picture 5" descr="A diagram links 6 parts to a mailbox. The diagram is arranged in a square shape, starting at the top left. Part 1. Large message m. There are 2 arrows, from this part, pointing right and down. Down, part 2. Plus circled. Right, part 3. H, Hash function. Part 4, H left parenthesis m right parenthesis. Down, part 5. Digital signature, encrypt. Bob’s private key, K sub B to the minus power points to this part. Part 6. Encrypted message digest, K sub B to the negative power left parenthesis H left parenthesis m right parenthesis right parenthesis. Left, part 2. Plus circled. both sections merge at this part. This part points to the mailbox."/>
          <p:cNvPicPr>
            <a:picLocks noChangeAspect="1"/>
          </p:cNvPicPr>
          <p:nvPr/>
        </p:nvPicPr>
        <p:blipFill rotWithShape="1">
          <a:blip r:embed="rId2"/>
          <a:srcRect t="490"/>
          <a:stretch/>
        </p:blipFill>
        <p:spPr>
          <a:xfrm>
            <a:off x="631630" y="2596245"/>
            <a:ext cx="3110516" cy="3707974"/>
          </a:xfrm>
          <a:prstGeom prst="rect">
            <a:avLst/>
          </a:prstGeom>
        </p:spPr>
      </p:pic>
      <p:sp>
        <p:nvSpPr>
          <p:cNvPr id="4" name="Text Placeholder 3"/>
          <p:cNvSpPr>
            <a:spLocks noGrp="1"/>
          </p:cNvSpPr>
          <p:nvPr>
            <p:ph type="body" idx="2"/>
          </p:nvPr>
        </p:nvSpPr>
        <p:spPr>
          <a:xfrm>
            <a:off x="4196443" y="1600200"/>
            <a:ext cx="4490357" cy="914400"/>
          </a:xfrm>
        </p:spPr>
        <p:txBody>
          <a:bodyPr/>
          <a:lstStyle/>
          <a:p>
            <a:pPr xmlns:a="http://schemas.openxmlformats.org/drawingml/2006/main" marL="0" indent="0">
              <a:buNone/>
            </a:pPr>
            <a:r xmlns:a="http://schemas.openxmlformats.org/drawingml/2006/main">
              <a:rPr lang="vi" sz="2400" dirty="0">
                <a:latin typeface="+mn-lt"/>
              </a:rPr>
              <a:t>Alice xác minh chữ ký, tính toàn vẹn của tin nhắn được ký điện tử </a:t>
            </a:r>
            <a:r xmlns:a="http://schemas.openxmlformats.org/drawingml/2006/main">
              <a:rPr lang="vi" sz="2400" dirty="0" smtClean="0">
                <a:latin typeface="+mn-lt"/>
              </a:rPr>
              <a:t>:</a:t>
            </a:r>
            <a:endParaRPr xmlns:a="http://schemas.openxmlformats.org/drawingml/2006/main" lang="en-US" sz="2400" dirty="0">
              <a:latin typeface="+mn-lt"/>
            </a:endParaRPr>
          </a:p>
        </p:txBody>
      </p:sp>
      <p:pic>
        <p:nvPicPr>
          <p:cNvPr id="8" name="Picture 7" descr="A diagram links 7 parts to a mailbox in a square shape, starting at the top left. The mailbox has 2 arrows, pointing right and down. Right, part 1. Encrypted message digest K sub B to the minus power left parenthesis H left parenthesis m right parenthesis right parenthesis. Down, part 2. Digital signature, decrypt. Bob’s public key, K sub B to the plus power, points to this part. Part 3. H left parenthesis m right parenthesis. Left, part 4. Equal? From mailbox, pointing down. Part 5. Large message m. Part 6. H, Has function. Part 7. H left parenthesis m right parenthesis. Right, part 4. Equal? The sections merge at this part."/>
          <p:cNvPicPr>
            <a:picLocks noChangeAspect="1"/>
          </p:cNvPicPr>
          <p:nvPr/>
        </p:nvPicPr>
        <p:blipFill rotWithShape="1">
          <a:blip r:embed="rId3"/>
          <a:srcRect t="1081"/>
          <a:stretch/>
        </p:blipFill>
        <p:spPr>
          <a:xfrm>
            <a:off x="4771883" y="2759532"/>
            <a:ext cx="3128202" cy="3559628"/>
          </a:xfrm>
          <a:prstGeom prst="rect">
            <a:avLst/>
          </a:prstGeom>
        </p:spPr>
      </p:pic>
    </p:spTree>
    <p:extLst>
      <p:ext uri="{BB962C8B-B14F-4D97-AF65-F5344CB8AC3E}">
        <p14:creationId xmlns:p14="http://schemas.microsoft.com/office/powerpoint/2010/main" val="492646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Thuật toán hàm băm</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Hàm băm MD5 được sử dụng rộng rãi ( </a:t>
            </a:r>
            <a:r xmlns:a="http://schemas.openxmlformats.org/drawingml/2006/main">
              <a:rPr lang="vi" sz="2400" dirty="0" smtClean="0">
                <a:solidFill>
                  <a:srgbClr val="000000"/>
                </a:solidFill>
                <a:latin typeface="Arial (Body)"/>
                <a:ea typeface="ＭＳ Ｐゴシック" charset="0"/>
              </a:rPr>
              <a:t>R</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F</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C1321)</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tính toán thông báo thông báo 128 bit trong </a:t>
            </a:r>
            <a:r xmlns:a="http://schemas.openxmlformats.org/drawingml/2006/main">
              <a:rPr lang="vi" sz="2400" dirty="0" smtClean="0">
                <a:solidFill>
                  <a:srgbClr val="000000"/>
                </a:solidFill>
                <a:latin typeface="Arial (Body)"/>
                <a:ea typeface="ＭＳ Ｐゴシック" charset="0"/>
              </a:rPr>
              <a:t>quy trình 4 bước.</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chuỗi 128-bit tùy ý x, có vẻ khó tạo msg m có hàm băm MD5 bằng x</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1 </a:t>
            </a:r>
            <a:r xmlns:a="http://schemas.openxmlformats.org/drawingml/2006/main">
              <a:rPr lang="vi" sz="2400" dirty="0">
                <a:solidFill>
                  <a:srgbClr val="000000"/>
                </a:solidFill>
                <a:latin typeface="Arial (Body)"/>
                <a:ea typeface="ＭＳ Ｐゴシック" charset="0"/>
              </a:rPr>
              <a:t>cũng được sử dụng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bạn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tiêu chuẩn S </a:t>
            </a:r>
            <a:r xmlns:a="http://schemas.openxmlformats.org/drawingml/2006/main">
              <a:rPr lang="vi" sz="2400" dirty="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 F</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bạn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B </a:t>
            </a:r>
            <a:r xmlns:a="http://schemas.openxmlformats.org/drawingml/2006/main">
              <a:rPr lang="vi" sz="2400" dirty="0">
                <a:solidFill>
                  <a:srgbClr val="000000"/>
                </a:solidFill>
                <a:latin typeface="Arial (Body)"/>
                <a:ea typeface="ＭＳ Ｐゴシック" charset="0"/>
              </a:rPr>
              <a:t>180-1]</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Thông báo tóm tắt 160-bit</a:t>
            </a:r>
          </a:p>
        </p:txBody>
      </p:sp>
    </p:spTree>
    <p:extLst>
      <p:ext uri="{BB962C8B-B14F-4D97-AF65-F5344CB8AC3E}">
        <p14:creationId xmlns:p14="http://schemas.microsoft.com/office/powerpoint/2010/main" val="1502499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a:latin typeface="Times New Roman" panose="02020603050405020304" pitchFamily="18" charset="0"/>
                <a:ea typeface="ＭＳ Ｐゴシック" charset="0"/>
              </a:rPr>
              <a:t>Thu hồi: Lỗ hổng bảo mật ap5.0</a:t>
            </a:r>
          </a:p>
        </p:txBody>
      </p:sp>
      <p:sp>
        <p:nvSpPr>
          <p:cNvPr id="3" name="Text Placeholder 2"/>
          <p:cNvSpPr>
            <a:spLocks noGrp="1"/>
          </p:cNvSpPr>
          <p:nvPr>
            <p:ph type="body" idx="1"/>
          </p:nvPr>
        </p:nvSpPr>
        <p:spPr>
          <a:xfrm>
            <a:off x="457200" y="1600200"/>
            <a:ext cx="8229600" cy="930729"/>
          </a:xfrm>
        </p:spPr>
        <p:txBody>
          <a:bodyPr/>
          <a:lstStyle/>
          <a:p>
            <a:pPr xmlns:a="http://schemas.openxmlformats.org/drawingml/2006/main" marL="0" indent="0" eaLnBrk="0" fontAlgn="base" hangingPunct="0">
              <a:spcAft>
                <a:spcPct val="0"/>
              </a:spcAft>
              <a:buNone/>
              <a:tabLst/>
              <a:defRPr/>
            </a:pPr>
            <a:r xmlns:a="http://schemas.openxmlformats.org/drawingml/2006/main">
              <a:rPr lang="vi" sz="2400" b="1" dirty="0">
                <a:solidFill>
                  <a:schemeClr val="tx1"/>
                </a:solidFill>
                <a:latin typeface="+mn-lt"/>
              </a:rPr>
              <a:t>người đàn ông (hoặc phụ nữ) trong cuộc tấn công ở giữa: </a:t>
            </a:r>
            <a:r xmlns:a="http://schemas.openxmlformats.org/drawingml/2006/main">
              <a:rPr lang="vi" sz="2400" dirty="0">
                <a:latin typeface="+mn-lt"/>
              </a:rPr>
              <a:t>Trudy giả làm Alice (với Bob) và như Bob (với Alice </a:t>
            </a:r>
            <a:r xmlns:a="http://schemas.openxmlformats.org/drawingml/2006/main">
              <a:rPr lang="vi" sz="2400" dirty="0" smtClean="0">
                <a:latin typeface="+mn-lt"/>
              </a:rPr>
              <a:t>)</a:t>
            </a:r>
            <a:endParaRPr xmlns:a="http://schemas.openxmlformats.org/drawingml/2006/main" lang="en-US" sz="2400" dirty="0">
              <a:latin typeface="+mn-lt"/>
            </a:endParaRPr>
          </a:p>
        </p:txBody>
      </p:sp>
      <p:pic>
        <p:nvPicPr>
          <p:cNvPr id="4" name="Picture 3" descr="In a line is Alice, Trudy, and Bob. They make up 2 columns of a diagram with arrows bouncing between them like zig zags. Column 1, between Alice and Trudy. 1, Alice to Trudy, I am Alice. 2, R. 3, K sub A to the minus power left parenthesis R right parenthesis. 4, Send me your public key. 5, K sub A to the plus power. Column 2, between Trudy and Bob. 6, Trudy to Bob, I am Alice. 7, I am Alice. 8, R. 9, K sub T to the minus power left parenthesis R right parenthesis. 10, send me your public key. 11, K sub T to the plus power. From Bob to Trudy, K sub T to the plus power left parenthesis m right parenthesis. This arrow points to, Trudy gets m = K sub T to the minus power left parenthesis K sub T to the plus power left parenthesis right parenthesis right parenthesis, sends m to Alice encrypted with Alice’s public key. From here, an arrow, K sub A to the plus power left parenthesis m right parenthesis, to m = K sub A to the minus power left parenthesis K sub A the plus power left parenthesis m right parenthesis right parenthesis. "/>
          <p:cNvPicPr>
            <a:picLocks noChangeAspect="1"/>
          </p:cNvPicPr>
          <p:nvPr/>
        </p:nvPicPr>
        <p:blipFill>
          <a:blip r:embed="rId2"/>
          <a:stretch>
            <a:fillRect/>
          </a:stretch>
        </p:blipFill>
        <p:spPr>
          <a:xfrm>
            <a:off x="1539852" y="2818479"/>
            <a:ext cx="6064296" cy="3171503"/>
          </a:xfrm>
          <a:prstGeom prst="rect">
            <a:avLst/>
          </a:prstGeom>
        </p:spPr>
      </p:pic>
    </p:spTree>
    <p:extLst>
      <p:ext uri="{BB962C8B-B14F-4D97-AF65-F5344CB8AC3E}">
        <p14:creationId xmlns:p14="http://schemas.microsoft.com/office/powerpoint/2010/main" val="1947053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Chứng nhận khóa công khai</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động lực: Trudy chơi khăm Bob về món pizza</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Trudy tạo đơn đặt hàng qua email </a:t>
            </a:r>
            <a:r xmlns:a="http://schemas.openxmlformats.org/drawingml/2006/main">
              <a:rPr lang="vi" sz="2200" dirty="0" smtClean="0">
                <a:solidFill>
                  <a:srgbClr val="000000"/>
                </a:solidFill>
                <a:latin typeface="Arial (Body)"/>
                <a:ea typeface="ＭＳ Ｐゴシック" charset="0"/>
              </a:rPr>
              <a:t>:</a:t>
            </a:r>
            <a:r xmlns:a="http://schemas.openxmlformats.org/drawingml/2006/main">
              <a:rPr lang="vi" sz="2200" dirty="0">
                <a:solidFill>
                  <a:srgbClr val="000000"/>
                </a:solidFill>
                <a:latin typeface="Arial (Body)"/>
                <a:ea typeface="ＭＳ Ｐゴシック" charset="0"/>
              </a:rPr>
              <a:t> </a:t>
            </a:r>
            <a:br xmlns:a="http://schemas.openxmlformats.org/drawingml/2006/main">
              <a:rPr lang="en-US" sz="2200" dirty="0">
                <a:solidFill>
                  <a:srgbClr val="000000"/>
                </a:solidFill>
                <a:latin typeface="Arial (Body)"/>
                <a:ea typeface="ＭＳ Ｐゴシック" charset="0"/>
              </a:rPr>
            </a:br>
            <a:r xmlns:a="http://schemas.openxmlformats.org/drawingml/2006/main">
              <a:rPr lang="vi" sz="2200" b="1" dirty="0">
                <a:solidFill>
                  <a:srgbClr val="000000"/>
                </a:solidFill>
                <a:latin typeface="Arial (Body)"/>
                <a:ea typeface="ＭＳ Ｐゴシック" charset="0"/>
              </a:rPr>
              <a:t>Cửa hàng Pizza thân mến, Vui lòng giao cho tôi bốn chiếc pizza xúc xích Ý. Cảm ơn bạn, Bob</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Trudy ký đơn đặt hàng bằng khóa riêng của cô ấy</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Trudy gửi đơn đặt hàng đến Cửa hàng Pizza</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Trudy gửi đến Cửa hàng Pizza khóa công khai của cô ấy, nhưng nói rằng </a:t>
            </a:r>
            <a:r xmlns:a="http://schemas.openxmlformats.org/drawingml/2006/main">
              <a:rPr lang="vi" sz="2200" dirty="0" smtClean="0">
                <a:solidFill>
                  <a:srgbClr val="000000"/>
                </a:solidFill>
                <a:latin typeface="Arial (Body)"/>
                <a:ea typeface="ＭＳ Ｐゴシック" charset="0"/>
              </a:rPr>
              <a:t>đó là </a:t>
            </a:r>
            <a:r xmlns:a="http://schemas.openxmlformats.org/drawingml/2006/main">
              <a:rPr lang="vi" altLang="ja-JP" sz="2200" dirty="0">
                <a:solidFill>
                  <a:srgbClr val="000000"/>
                </a:solidFill>
                <a:latin typeface="Arial (Body)"/>
                <a:ea typeface="ＭＳ Ｐゴシック" charset="0"/>
              </a:rPr>
              <a:t>khóa công khai </a:t>
            </a:r>
            <a:r xmlns:a="http://schemas.openxmlformats.org/drawingml/2006/main">
              <a:rPr lang="vi" altLang="ja-JP" sz="2200" dirty="0" smtClean="0">
                <a:solidFill>
                  <a:srgbClr val="000000"/>
                </a:solidFill>
                <a:latin typeface="Arial (Body)"/>
                <a:ea typeface="ＭＳ Ｐゴシック" charset="0"/>
              </a:rPr>
              <a:t>của Bob</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Cửa hàng Pizza xác minh chữ ký; sau đó giao bốn chiếc bánh pizza pepperoni cho Bob</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Bob </a:t>
            </a:r>
            <a:r xmlns:a="http://schemas.openxmlformats.org/drawingml/2006/main">
              <a:rPr lang="vi" altLang="ja-JP" sz="2200" dirty="0">
                <a:solidFill>
                  <a:srgbClr val="000000"/>
                </a:solidFill>
                <a:latin typeface="Arial (Body)"/>
                <a:ea typeface="ＭＳ Ｐゴシック" charset="0"/>
              </a:rPr>
              <a:t>thậm chí không thích </a:t>
            </a:r>
            <a:r xmlns:a="http://schemas.openxmlformats.org/drawingml/2006/main">
              <a:rPr lang="vi" altLang="ja-JP" sz="2200" dirty="0" smtClean="0">
                <a:solidFill>
                  <a:srgbClr val="000000"/>
                </a:solidFill>
                <a:latin typeface="Arial (Body)"/>
                <a:ea typeface="ＭＳ Ｐゴシック" charset="0"/>
              </a:rPr>
              <a:t>pepperoni</a:t>
            </a:r>
            <a:endParaRPr xmlns:a="http://schemas.openxmlformats.org/drawingml/2006/main" lang="en-US" altLang="ja-JP"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719603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Cơ quan chứng nhận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2977708"/>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cơ quan chứng nhận </a:t>
            </a:r>
            <a:r xmlns:a="http://schemas.openxmlformats.org/drawingml/2006/main">
              <a:rPr lang="vi" sz="2200" b="1" dirty="0" smtClean="0">
                <a:solidFill>
                  <a:srgbClr val="000000"/>
                </a:solidFill>
                <a:latin typeface="Arial (Body)"/>
                <a:ea typeface="ＭＳ Ｐゴシック" charset="0"/>
              </a:rPr>
              <a:t>(C</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200" b="1" dirty="0" smtClean="0">
                <a:solidFill>
                  <a:srgbClr val="000000"/>
                </a:solidFill>
                <a:latin typeface="Arial (Body)"/>
                <a:ea typeface="ＭＳ Ｐゴシック" charset="0"/>
              </a:rPr>
              <a:t>A): </a:t>
            </a:r>
            <a:r xmlns:a="http://schemas.openxmlformats.org/drawingml/2006/main">
              <a:rPr lang="vi" sz="2200" dirty="0">
                <a:solidFill>
                  <a:srgbClr val="000000"/>
                </a:solidFill>
                <a:latin typeface="Arial (Body)"/>
                <a:ea typeface="ＭＳ Ｐゴシック" charset="0"/>
              </a:rPr>
              <a:t>liên kết khóa công khai với thực thể cụ thể, E.</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E(person </a:t>
            </a:r>
            <a:r xmlns:a="http://schemas.openxmlformats.org/drawingml/2006/main">
              <a:rPr lang="vi" sz="2200" dirty="0">
                <a:solidFill>
                  <a:srgbClr val="000000"/>
                </a:solidFill>
                <a:latin typeface="Arial (Body)"/>
                <a:ea typeface="ＭＳ Ｐゴシック" charset="0"/>
              </a:rPr>
              <a:t>, router) đăng ký khóa công khai của nó với </a:t>
            </a:r>
            <a:r xmlns:a="http://schemas.openxmlformats.org/drawingml/2006/main">
              <a:rPr lang="vi" sz="22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MỘT.</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E cung cấp </a:t>
            </a:r>
            <a:r xmlns:a="http://schemas.openxmlformats.org/drawingml/2006/main">
              <a:rPr lang="vi" sz="22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bằng chứng </a:t>
            </a:r>
            <a:r xmlns:a="http://schemas.openxmlformats.org/drawingml/2006/main">
              <a:rPr lang="vi" altLang="ja-JP" sz="2200" dirty="0">
                <a:solidFill>
                  <a:srgbClr val="000000"/>
                </a:solidFill>
                <a:latin typeface="Arial (Body)"/>
                <a:ea typeface="ＭＳ Ｐゴシック" charset="0"/>
              </a:rPr>
              <a:t>nhận </a:t>
            </a:r>
            <a:r xmlns:a="http://schemas.openxmlformats.org/drawingml/2006/main">
              <a:rPr lang="vi" altLang="ja-JP" sz="2200" dirty="0" smtClean="0">
                <a:solidFill>
                  <a:srgbClr val="000000"/>
                </a:solidFill>
                <a:latin typeface="Arial (Body)"/>
                <a:ea typeface="ＭＳ Ｐゴシック" charset="0"/>
              </a:rPr>
              <a:t>dạng” </a:t>
            </a:r>
            <a:r xmlns:a="http://schemas.openxmlformats.org/drawingml/2006/main">
              <a:rPr lang="vi" altLang="ja-JP" sz="2200" dirty="0">
                <a:solidFill>
                  <a:srgbClr val="000000"/>
                </a:solidFill>
                <a:latin typeface="Arial (Body)"/>
                <a:ea typeface="ＭＳ Ｐゴシック" charset="0"/>
              </a:rPr>
              <a:t>cho </a:t>
            </a:r>
            <a:r xmlns:a="http://schemas.openxmlformats.org/drawingml/2006/main">
              <a:rPr lang="vi" altLang="ja-JP" sz="2200" dirty="0" smtClean="0">
                <a:solidFill>
                  <a:srgbClr val="000000"/>
                </a:solidFill>
                <a:latin typeface="Arial (Body)"/>
                <a:ea typeface="ＭＳ Ｐゴシック" charset="0"/>
              </a:rPr>
              <a:t>C</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MỘT.</a:t>
            </a:r>
            <a:endParaRPr xmlns:a="http://schemas.openxmlformats.org/drawingml/2006/main" lang="en-US" altLang="ja-JP"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A tạo </a:t>
            </a:r>
            <a:r xmlns:a="http://schemas.openxmlformats.org/drawingml/2006/main">
              <a:rPr lang="vi" sz="2200" dirty="0">
                <a:solidFill>
                  <a:srgbClr val="000000"/>
                </a:solidFill>
                <a:latin typeface="Arial (Body)"/>
                <a:ea typeface="ＭＳ Ｐゴシック" charset="0"/>
              </a:rPr>
              <a:t>chứng chỉ ràng buộc E với khóa chung của nó.</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chứng chỉ chứa khóa công khai </a:t>
            </a:r>
            <a:r xmlns:a="http://schemas.openxmlformats.org/drawingml/2006/main">
              <a:rPr lang="vi" altLang="ja-JP" sz="2200" dirty="0" smtClean="0">
                <a:solidFill>
                  <a:srgbClr val="000000"/>
                </a:solidFill>
                <a:latin typeface="Arial (Body)"/>
                <a:ea typeface="ＭＳ Ｐゴシック" charset="0"/>
              </a:rPr>
              <a:t>của </a:t>
            </a:r>
            <a:r xmlns:a="http://schemas.openxmlformats.org/drawingml/2006/main">
              <a:rPr lang="vi" sz="2200" dirty="0" smtClean="0">
                <a:solidFill>
                  <a:srgbClr val="000000"/>
                </a:solidFill>
                <a:latin typeface="Arial (Body)"/>
                <a:ea typeface="ＭＳ Ｐゴシック" charset="0"/>
              </a:rPr>
              <a:t>E </a:t>
            </a:r>
            <a:r xmlns:a="http://schemas.openxmlformats.org/drawingml/2006/main">
              <a:rPr lang="vi" altLang="ja-JP" sz="2200" dirty="0">
                <a:solidFill>
                  <a:srgbClr val="000000"/>
                </a:solidFill>
                <a:latin typeface="Arial (Body)"/>
                <a:ea typeface="ＭＳ Ｐゴシック" charset="0"/>
              </a:rPr>
              <a:t>được ký điện tử bởi </a:t>
            </a:r>
            <a:r xmlns:a="http://schemas.openxmlformats.org/drawingml/2006/main">
              <a:rPr lang="vi" altLang="ja-JP" sz="2200" dirty="0" smtClean="0">
                <a:solidFill>
                  <a:srgbClr val="000000"/>
                </a:solidFill>
                <a:latin typeface="Arial (Body)"/>
                <a:ea typeface="ＭＳ Ｐゴシック" charset="0"/>
              </a:rPr>
              <a:t>C</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AC</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A </a:t>
            </a:r>
            <a:r xmlns:a="http://schemas.openxmlformats.org/drawingml/2006/main">
              <a:rPr lang="vi" altLang="ja-JP" sz="2200" dirty="0">
                <a:solidFill>
                  <a:srgbClr val="000000"/>
                </a:solidFill>
                <a:latin typeface="Arial (Body)"/>
                <a:ea typeface="ＭＳ Ｐゴシック" charset="0"/>
              </a:rPr>
              <a:t>nói </a:t>
            </a:r>
            <a:r xmlns:a="http://schemas.openxmlformats.org/drawingml/2006/main">
              <a:rPr lang="vi" altLang="ja-JP" sz="2200" dirty="0" smtClean="0">
                <a:solidFill>
                  <a:srgbClr val="000000"/>
                </a:solidFill>
                <a:latin typeface="Arial (Body)"/>
                <a:ea typeface="ＭＳ Ｐゴシック" charset="0"/>
              </a:rPr>
              <a:t>“đây </a:t>
            </a:r>
            <a:r xmlns:a="http://schemas.openxmlformats.org/drawingml/2006/main">
              <a:rPr lang="vi" altLang="ja-JP" sz="2200" dirty="0">
                <a:solidFill>
                  <a:srgbClr val="000000"/>
                </a:solidFill>
                <a:latin typeface="Arial (Body)"/>
                <a:ea typeface="ＭＳ Ｐゴシック" charset="0"/>
              </a:rPr>
              <a:t>là khóa </a:t>
            </a:r>
            <a:r xmlns:a="http://schemas.openxmlformats.org/drawingml/2006/main">
              <a:rPr lang="vi" altLang="ja-JP" sz="2200" dirty="0">
                <a:solidFill>
                  <a:srgbClr val="000000"/>
                </a:solidFill>
                <a:latin typeface="Arial (Body)"/>
                <a:ea typeface="ＭＳ Ｐゴシック" charset="0"/>
              </a:rPr>
              <a:t>công khai </a:t>
            </a:r>
            <a:r xmlns:a="http://schemas.openxmlformats.org/drawingml/2006/main">
              <a:rPr lang="vi" altLang="ja-JP" sz="2200" dirty="0" smtClean="0">
                <a:solidFill>
                  <a:srgbClr val="000000"/>
                </a:solidFill>
                <a:latin typeface="Arial (Body)"/>
                <a:ea typeface="ＭＳ Ｐゴシック" charset="0"/>
              </a:rPr>
              <a:t>của E </a:t>
            </a:r>
            <a:r xmlns:a="http://schemas.openxmlformats.org/drawingml/2006/main">
              <a:rPr lang="vi" altLang="ja-JP" sz="2200" dirty="0" smtClean="0">
                <a:solidFill>
                  <a:srgbClr val="000000"/>
                </a:solidFill>
                <a:latin typeface="Arial (Body)"/>
                <a:ea typeface="ＭＳ Ｐゴシック" charset="0"/>
              </a:rPr>
              <a:t>”</a:t>
            </a:r>
          </a:p>
        </p:txBody>
      </p:sp>
      <p:pic>
        <p:nvPicPr>
          <p:cNvPr id="14" name="Picture 13" descr="A diagram has 3 connected main parts. Part 1. Bob’s public key, K sub B to the plus power. This part also links to a building. Bob’s identifying information also links to the building. Part 2. Digital signature, encrypt. C A private key, K sub C A to the minus power links to this part. Part 3. Certificate for Bob’s public key, signed by C A."/>
          <p:cNvPicPr>
            <a:picLocks noChangeAspect="1"/>
          </p:cNvPicPr>
          <p:nvPr/>
        </p:nvPicPr>
        <p:blipFill>
          <a:blip r:embed="rId2"/>
          <a:stretch>
            <a:fillRect/>
          </a:stretch>
        </p:blipFill>
        <p:spPr>
          <a:xfrm>
            <a:off x="1532440" y="4691301"/>
            <a:ext cx="6079120" cy="1650952"/>
          </a:xfrm>
          <a:prstGeom prst="rect">
            <a:avLst/>
          </a:prstGeom>
        </p:spPr>
      </p:pic>
    </p:spTree>
    <p:extLst>
      <p:ext uri="{BB962C8B-B14F-4D97-AF65-F5344CB8AC3E}">
        <p14:creationId xmlns:p14="http://schemas.microsoft.com/office/powerpoint/2010/main" val="1592812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Cơ quan chứng nhận </a:t>
            </a:r>
            <a:r xmlns:a="http://schemas.openxmlformats.org/drawingml/2006/main">
              <a:rPr lang="vi" sz="2000" b="0" dirty="0" smtClean="0">
                <a:latin typeface="Times New Roman" panose="02020603050405020304" pitchFamily="18" charset="0"/>
                <a:ea typeface="ＭＳ Ｐゴシック" charset="0"/>
              </a:rPr>
              <a:t>(2 trên 2 </a:t>
            </a:r>
            <a:r xmlns:a="http://schemas.openxmlformats.org/drawingml/2006/main">
              <a:rPr lang="vi" sz="2000" b="0" dirty="0">
                <a:latin typeface="Times New Roman" panose="02020603050405020304" pitchFamily="18" charset="0"/>
                <a:ea typeface="ＭＳ Ｐゴシック" charset="0"/>
              </a:rPr>
              <a:t>)</a:t>
            </a:r>
          </a:p>
        </p:txBody>
      </p:sp>
      <p:sp>
        <p:nvSpPr>
          <p:cNvPr id="3" name="Text Placeholder 2"/>
          <p:cNvSpPr>
            <a:spLocks noGrp="1"/>
          </p:cNvSpPr>
          <p:nvPr>
            <p:ph type="body" idx="1"/>
          </p:nvPr>
        </p:nvSpPr>
        <p:spPr>
          <a:xfrm>
            <a:off x="457200" y="1600200"/>
            <a:ext cx="8229600" cy="1763486"/>
          </a:xfrm>
        </p:spPr>
        <p:txBody>
          <a:bodyPr/>
          <a:lstStyle/>
          <a:p>
            <a:r xmlns:a="http://schemas.openxmlformats.org/drawingml/2006/main">
              <a:rPr lang="vi" sz="2400" dirty="0">
                <a:solidFill>
                  <a:schemeClr val="tx1"/>
                </a:solidFill>
                <a:latin typeface="+mn-lt"/>
              </a:rPr>
              <a:t>khi Alice muốn khóa công khai </a:t>
            </a:r>
            <a:r xmlns:a="http://schemas.openxmlformats.org/drawingml/2006/main">
              <a:rPr lang="vi" altLang="ja-JP" sz="2400" dirty="0" smtClean="0">
                <a:solidFill>
                  <a:schemeClr val="tx1"/>
                </a:solidFill>
                <a:latin typeface="+mn-lt"/>
              </a:rPr>
              <a:t>của </a:t>
            </a:r>
            <a:r xmlns:a="http://schemas.openxmlformats.org/drawingml/2006/main">
              <a:rPr lang="vi" sz="2400" dirty="0" smtClean="0">
                <a:solidFill>
                  <a:schemeClr val="tx1"/>
                </a:solidFill>
                <a:latin typeface="+mn-lt"/>
              </a:rPr>
              <a:t>Bob </a:t>
            </a:r>
            <a:r xmlns:a="http://schemas.openxmlformats.org/drawingml/2006/main">
              <a:rPr lang="vi" altLang="ja-JP" sz="2400" dirty="0">
                <a:solidFill>
                  <a:schemeClr val="tx1"/>
                </a:solidFill>
                <a:latin typeface="+mn-lt"/>
              </a:rPr>
              <a:t>:</a:t>
            </a:r>
          </a:p>
          <a:p>
            <a:pPr xmlns:a="http://schemas.openxmlformats.org/drawingml/2006/main" lvl="1"/>
            <a:r xmlns:a="http://schemas.openxmlformats.org/drawingml/2006/main">
              <a:rPr lang="vi" sz="2400" dirty="0">
                <a:solidFill>
                  <a:schemeClr val="tx1"/>
                </a:solidFill>
                <a:latin typeface="+mn-lt"/>
              </a:rPr>
              <a:t>lấy chứng chỉ </a:t>
            </a:r>
            <a:r xmlns:a="http://schemas.openxmlformats.org/drawingml/2006/main">
              <a:rPr lang="vi" altLang="ja-JP" sz="2400" dirty="0" smtClean="0">
                <a:solidFill>
                  <a:schemeClr val="tx1"/>
                </a:solidFill>
                <a:latin typeface="+mn-lt"/>
              </a:rPr>
              <a:t>của </a:t>
            </a:r>
            <a:r xmlns:a="http://schemas.openxmlformats.org/drawingml/2006/main">
              <a:rPr lang="vi" sz="2400" dirty="0" smtClean="0">
                <a:solidFill>
                  <a:schemeClr val="tx1"/>
                </a:solidFill>
                <a:latin typeface="+mn-lt"/>
              </a:rPr>
              <a:t>Bob </a:t>
            </a:r>
            <a:r xmlns:a="http://schemas.openxmlformats.org/drawingml/2006/main">
              <a:rPr lang="vi" altLang="ja-JP" sz="2400" dirty="0">
                <a:solidFill>
                  <a:schemeClr val="tx1"/>
                </a:solidFill>
                <a:latin typeface="+mn-lt"/>
              </a:rPr>
              <a:t>(Bob hoặc nơi khác).</a:t>
            </a:r>
          </a:p>
          <a:p>
            <a:pPr xmlns:a="http://schemas.openxmlformats.org/drawingml/2006/main" lvl="1"/>
            <a:r xmlns:a="http://schemas.openxmlformats.org/drawingml/2006/main">
              <a:rPr lang="vi" sz="2400" dirty="0">
                <a:solidFill>
                  <a:schemeClr val="tx1"/>
                </a:solidFill>
                <a:latin typeface="+mn-lt"/>
              </a:rPr>
              <a:t>áp dụng khóa chung </a:t>
            </a:r>
            <a:r xmlns:a="http://schemas.openxmlformats.org/drawingml/2006/main">
              <a:rPr lang="vi" altLang="ja-JP" sz="2400" dirty="0" smtClean="0">
                <a:solidFill>
                  <a:schemeClr val="tx1"/>
                </a:solidFill>
                <a:latin typeface="+mn-lt"/>
              </a:rPr>
              <a:t>của </a:t>
            </a:r>
            <a:r xmlns:a="http://schemas.openxmlformats.org/drawingml/2006/main">
              <a:rPr lang="vi" sz="2400" dirty="0" smtClean="0">
                <a:solidFill>
                  <a:schemeClr val="tx1"/>
                </a:solidFill>
                <a:latin typeface="+mn-lt"/>
              </a:rPr>
              <a:t>CA </a:t>
            </a:r>
            <a:r xmlns:a="http://schemas.openxmlformats.org/drawingml/2006/main">
              <a:rPr lang="vi" altLang="ja-JP" sz="2400" dirty="0">
                <a:solidFill>
                  <a:schemeClr val="tx1"/>
                </a:solidFill>
                <a:latin typeface="+mn-lt"/>
              </a:rPr>
              <a:t>cho </a:t>
            </a:r>
            <a:r xmlns:a="http://schemas.openxmlformats.org/drawingml/2006/main">
              <a:rPr lang="vi" altLang="ja-JP" sz="2400" dirty="0">
                <a:solidFill>
                  <a:schemeClr val="tx1"/>
                </a:solidFill>
                <a:latin typeface="+mn-lt"/>
              </a:rPr>
              <a:t>chứng chỉ </a:t>
            </a:r>
            <a:r xmlns:a="http://schemas.openxmlformats.org/drawingml/2006/main">
              <a:rPr lang="vi" altLang="ja-JP" sz="2400" dirty="0" smtClean="0">
                <a:solidFill>
                  <a:schemeClr val="tx1"/>
                </a:solidFill>
                <a:latin typeface="+mn-lt"/>
              </a:rPr>
              <a:t>của Bob , lấy </a:t>
            </a:r>
            <a:r xmlns:a="http://schemas.openxmlformats.org/drawingml/2006/main">
              <a:rPr lang="vi" altLang="ja-JP" sz="2400" dirty="0" smtClean="0">
                <a:solidFill>
                  <a:schemeClr val="tx1"/>
                </a:solidFill>
                <a:latin typeface="+mn-lt"/>
              </a:rPr>
              <a:t>khóa </a:t>
            </a:r>
            <a:endParaRPr xmlns:a="http://schemas.openxmlformats.org/drawingml/2006/main" lang="en-US" sz="2400" dirty="0">
              <a:solidFill>
                <a:schemeClr val="tx1"/>
              </a:solidFill>
              <a:latin typeface="+mn-lt"/>
            </a:endParaRPr>
            <a:r xmlns:a="http://schemas.openxmlformats.org/drawingml/2006/main">
              <a:rPr lang="vi" altLang="ja-JP" sz="2400" dirty="0">
                <a:solidFill>
                  <a:schemeClr val="tx1"/>
                </a:solidFill>
                <a:latin typeface="+mn-lt"/>
              </a:rPr>
              <a:t>chung </a:t>
            </a:r>
            <a:r xmlns:a="http://schemas.openxmlformats.org/drawingml/2006/main">
              <a:rPr lang="vi" altLang="ja-JP" sz="2400" dirty="0" smtClean="0">
                <a:solidFill>
                  <a:schemeClr val="tx1"/>
                </a:solidFill>
                <a:latin typeface="+mn-lt"/>
              </a:rPr>
              <a:t>của Bob</a:t>
            </a:r>
          </a:p>
        </p:txBody>
      </p:sp>
      <p:pic>
        <p:nvPicPr>
          <p:cNvPr id="4" name="Picture 3" descr="A diagram has 3 connected main parts. Part 1. Key, K sub B to the plus power. Part 2. Digital signature, decrypt. A building, C A public key, K sub C A to the plus power, points to this part. Part 3. Bob’s public key, K sub B to the plus power."/>
          <p:cNvPicPr>
            <a:picLocks noChangeAspect="1"/>
          </p:cNvPicPr>
          <p:nvPr/>
        </p:nvPicPr>
        <p:blipFill>
          <a:blip r:embed="rId2"/>
          <a:stretch>
            <a:fillRect/>
          </a:stretch>
        </p:blipFill>
        <p:spPr>
          <a:xfrm>
            <a:off x="1496301" y="3526974"/>
            <a:ext cx="6151397" cy="2682472"/>
          </a:xfrm>
          <a:prstGeom prst="rect">
            <a:avLst/>
          </a:prstGeom>
        </p:spPr>
      </p:pic>
    </p:spTree>
    <p:extLst>
      <p:ext uri="{BB962C8B-B14F-4D97-AF65-F5344CB8AC3E}">
        <p14:creationId xmlns:p14="http://schemas.microsoft.com/office/powerpoint/2010/main" val="162254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(5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 </a:t>
            </a:r>
            <a:r xmlns:a="http://schemas.openxmlformats.org/drawingml/2006/main">
              <a:rPr lang="vi" sz="2400"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 </a:t>
            </a:r>
            <a:r xmlns:a="http://schemas.openxmlformats.org/drawingml/2006/main">
              <a:rPr lang="vi" sz="2400" dirty="0">
                <a:solidFill>
                  <a:srgbClr val="000000"/>
                </a:solidFill>
                <a:latin typeface="+mn-lt"/>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 Toàn </a:t>
            </a:r>
            <a:r xmlns:a="http://schemas.openxmlformats.org/drawingml/2006/main">
              <a:rPr lang="vi" sz="2400" dirty="0">
                <a:solidFill>
                  <a:srgbClr val="000000"/>
                </a:solidFill>
                <a:latin typeface="+mn-lt"/>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b="1" dirty="0">
                <a:solidFill>
                  <a:srgbClr val="000000"/>
                </a:solidFill>
                <a:latin typeface="+mn-lt"/>
                <a:ea typeface="ＭＳ Ｐゴシック" charset="0"/>
              </a:rPr>
              <a:t>Bảo mật thư điện tử</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kết nối: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 </a:t>
            </a:r>
            <a:r xmlns:a="http://schemas.openxmlformats.org/drawingml/2006/main">
              <a:rPr lang="vi" sz="2400"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a:t>
            </a:r>
            <a:r xmlns:a="http://schemas.openxmlformats.org/drawingml/2006/main">
              <a:rPr lang="vi" sz="2400" b="1"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Bảo mật hoạt động: tường lửa và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1576690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Bảo mật E-Mail </a:t>
            </a:r>
            <a:r xmlns:a="http://schemas.openxmlformats.org/drawingml/2006/main">
              <a:rPr lang="vi" sz="2000" b="0" dirty="0" smtClean="0">
                <a:latin typeface="Times New Roman" panose="02020603050405020304" pitchFamily="18" charset="0"/>
                <a:ea typeface="ＭＳ Ｐゴシック" charset="0"/>
              </a:rPr>
              <a:t>(1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5945"/>
            <a:ext cx="8229600" cy="49241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kern="1200" dirty="0">
                <a:solidFill>
                  <a:srgbClr val="000000"/>
                </a:solidFill>
                <a:latin typeface="Arial (Body)"/>
                <a:ea typeface="ＭＳ Ｐゴシック" charset="0"/>
              </a:rPr>
              <a:t>Alice muốn gửi e-mail bí mật, m, cho Bob.</a:t>
            </a:r>
          </a:p>
        </p:txBody>
      </p:sp>
      <p:pic>
        <p:nvPicPr>
          <p:cNvPr id="5" name="Picture 4" descr="A diagram has 3 main connected parts, Alice, the internet, Bob. Alice and Bob have 2 sections each, above and below. Each section has 3 parts each. The links between parts are labeled. Alice. Section 1, above. Part 1, m. Part 2, K sub s. A key, K sub S, points to this part. Link to next part, K sub s left parenthesis m right parenthesis. Part 3, plus. Section 2, below. Part 4, K sub S. Part 5, K sub B to the plus power. A key, K sub B to the plus power points to this part. Link to next part, K sub B to the plus power left parenthesis K sub S right parenthesis. Part 3, plus. The sections merge at plus, and point to internet. Bob. Internet points to point 6, minus. 2 more sections split from this part. Section 3, above. Link, K sub S left parenthesis m right parenthesis. Part 7, K sub S. Part 8, m. Section 4, below. Link, K sub B to the plus power left parenthesis K sub S right parenthesis. Part 9, K sub B to the minus power. A key, K sub B to the minus power, points to this part. From this part a key, K sub S, points up to section 3, part 7."/>
          <p:cNvPicPr>
            <a:picLocks noChangeAspect="1"/>
          </p:cNvPicPr>
          <p:nvPr/>
        </p:nvPicPr>
        <p:blipFill>
          <a:blip r:embed="rId3"/>
          <a:stretch>
            <a:fillRect/>
          </a:stretch>
        </p:blipFill>
        <p:spPr>
          <a:xfrm>
            <a:off x="2533245" y="2256281"/>
            <a:ext cx="4077510" cy="1361302"/>
          </a:xfrm>
          <a:prstGeom prst="rect">
            <a:avLst/>
          </a:prstGeom>
        </p:spPr>
      </p:pic>
      <p:sp>
        <p:nvSpPr>
          <p:cNvPr id="4" name="Content Placeholder 3"/>
          <p:cNvSpPr>
            <a:spLocks noGrp="1"/>
          </p:cNvSpPr>
          <p:nvPr>
            <p:ph type="body" idx="2"/>
          </p:nvPr>
        </p:nvSpPr>
        <p:spPr>
          <a:xfrm>
            <a:off x="457200" y="3873481"/>
            <a:ext cx="8229600" cy="249296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b="1" kern="1200" dirty="0" smtClean="0">
                <a:solidFill>
                  <a:srgbClr val="000000"/>
                </a:solidFill>
                <a:latin typeface="Arial (Body)"/>
                <a:ea typeface="ＭＳ Ｐゴシック" charset="0"/>
              </a:rPr>
              <a:t>Alice:</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b="1" kern="1200" dirty="0" smtClean="0">
                <a:solidFill>
                  <a:srgbClr val="000000"/>
                </a:solidFill>
                <a:latin typeface="Arial (Body)"/>
                <a:ea typeface="ＭＳ Ｐゴシック" charset="0"/>
              </a:rPr>
              <a:t>đối xứng </a:t>
            </a:r>
            <a:r xmlns:a="http://schemas.openxmlformats.org/drawingml/2006/main">
              <a:rPr lang="vi" sz="2000" kern="1200" dirty="0" smtClean="0">
                <a:solidFill>
                  <a:srgbClr val="000000"/>
                </a:solidFill>
                <a:latin typeface="Arial (Body)"/>
                <a:ea typeface="ＭＳ Ｐゴシック" charset="0"/>
              </a:rPr>
              <a:t>ngẫu nhiên </a:t>
            </a:r>
            <a:r xmlns:a="http://schemas.openxmlformats.org/drawingml/2006/main">
              <a:rPr lang="vi" sz="2000" kern="1200" dirty="0" smtClean="0">
                <a:solidFill>
                  <a:srgbClr val="000000"/>
                </a:solidFill>
                <a:latin typeface="Arial (Body)"/>
                <a:ea typeface="ＭＳ Ｐゴシック" charset="0"/>
              </a:rPr>
              <a:t>, K </a:t>
            </a:r>
            <a:r xmlns:a="http://schemas.openxmlformats.org/drawingml/2006/main">
              <a:rPr lang="vi" sz="2000" kern="1200" baseline="-25000" dirty="0" smtClean="0">
                <a:solidFill>
                  <a:srgbClr val="000000"/>
                </a:solidFill>
                <a:latin typeface="Arial (Body)"/>
                <a:ea typeface="ＭＳ Ｐゴシック" charset="0"/>
              </a:rPr>
              <a:t>S</a:t>
            </a:r>
            <a:endParaRPr xmlns:a="http://schemas.openxmlformats.org/drawingml/2006/main" lang="en-US" sz="2000" kern="1200" dirty="0" smtClean="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kern="1200" dirty="0" smtClean="0">
                <a:solidFill>
                  <a:srgbClr val="000000"/>
                </a:solidFill>
                <a:latin typeface="Arial (Body)"/>
                <a:ea typeface="ＭＳ Ｐゴシック" charset="0"/>
              </a:rPr>
              <a:t>mã hóa tin nhắn với KS </a:t>
            </a:r>
            <a:r xmlns:a="http://schemas.openxmlformats.org/drawingml/2006/main">
              <a:rPr lang="vi" sz="2000" kern="1200" baseline="-250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để đạt hiệu quả)</a:t>
            </a:r>
          </a:p>
          <a:p>
            <a:pPr xmlns:a="http://schemas.openxmlformats.org/drawingml/2006/main" marL="255651" lvl="0" indent="-255651" eaLnBrk="0" fontAlgn="base" hangingPunct="0">
              <a:spcAft>
                <a:spcPct val="0"/>
              </a:spcAft>
              <a:tabLst/>
            </a:pPr>
            <a:r xmlns:a="http://schemas.openxmlformats.org/drawingml/2006/main">
              <a:rPr lang="vi" sz="2000" kern="1200" dirty="0" smtClean="0">
                <a:solidFill>
                  <a:srgbClr val="000000"/>
                </a:solidFill>
                <a:latin typeface="Arial (Body)"/>
                <a:ea typeface="ＭＳ Ｐゴシック" charset="0"/>
              </a:rPr>
              <a:t>cũng mã hóa K </a:t>
            </a:r>
            <a:r xmlns:a="http://schemas.openxmlformats.org/drawingml/2006/main">
              <a:rPr lang="vi" sz="2000" kern="1200" baseline="-25000" dirty="0" smtClean="0">
                <a:solidFill>
                  <a:srgbClr val="000000"/>
                </a:solidFill>
                <a:latin typeface="Arial (Body)"/>
                <a:ea typeface="ＭＳ Ｐゴシック" charset="0"/>
              </a:rPr>
              <a:t>S bằng </a:t>
            </a:r>
            <a:r xmlns:a="http://schemas.openxmlformats.org/drawingml/2006/main">
              <a:rPr lang="vi" altLang="ja-JP" sz="2000" kern="1200" dirty="0" smtClean="0">
                <a:solidFill>
                  <a:srgbClr val="000000"/>
                </a:solidFill>
                <a:latin typeface="Arial (Body)"/>
                <a:ea typeface="ＭＳ Ｐゴシック" charset="0"/>
              </a:rPr>
              <a:t>khóa công khai của </a:t>
            </a:r>
            <a:r xmlns:a="http://schemas.openxmlformats.org/drawingml/2006/main">
              <a:rPr lang="vi" sz="2000" kern="1200" dirty="0" smtClean="0">
                <a:solidFill>
                  <a:srgbClr val="000000"/>
                </a:solidFill>
                <a:latin typeface="Arial (Body)"/>
                <a:ea typeface="ＭＳ Ｐゴシック" charset="0"/>
              </a:rPr>
              <a:t>Bob</a:t>
            </a:r>
          </a:p>
          <a:p>
            <a:pPr xmlns:a="http://schemas.openxmlformats.org/drawingml/2006/main" marL="255651" lvl="0" indent="-255651" eaLnBrk="0" fontAlgn="base" hangingPunct="0">
              <a:spcAft>
                <a:spcPct val="0"/>
              </a:spcAft>
              <a:tabLst/>
            </a:pPr>
            <a:r xmlns:a="http://schemas.openxmlformats.org/drawingml/2006/main">
              <a:rPr lang="vi" sz="2000" kern="1200" dirty="0" smtClean="0">
                <a:solidFill>
                  <a:srgbClr val="000000"/>
                </a:solidFill>
                <a:latin typeface="Arial (Body)"/>
                <a:ea typeface="ＭＳ Ｐゴシック" charset="0"/>
              </a:rPr>
              <a:t>gửi cả hai</a:t>
            </a:r>
            <a:endParaRPr xmlns:a="http://schemas.openxmlformats.org/drawingml/2006/main" lang="en-US" sz="2000" kern="1200" dirty="0">
              <a:solidFill>
                <a:srgbClr val="000000"/>
              </a:solidFill>
              <a:latin typeface="Arial (Body)"/>
              <a:ea typeface="ＭＳ Ｐゴシック" charset="0"/>
            </a:endParaRPr>
          </a:p>
        </p:txBody>
      </p:sp>
      <p:graphicFrame>
        <p:nvGraphicFramePr>
          <p:cNvPr id="6" name="Object 5" descr="K sub B left parenthesis m right parenthesis and K sub B left parenthesis K sub S right parenthesis to Bob."/>
          <p:cNvGraphicFramePr>
            <a:graphicFrameLocks noChangeAspect="1"/>
          </p:cNvGraphicFramePr>
          <p:nvPr>
            <p:extLst>
              <p:ext uri="{D42A27DB-BD31-4B8C-83A1-F6EECF244321}">
                <p14:modId xmlns:p14="http://schemas.microsoft.com/office/powerpoint/2010/main" val="1033418209"/>
              </p:ext>
            </p:extLst>
          </p:nvPr>
        </p:nvGraphicFramePr>
        <p:xfrm>
          <a:off x="2185841" y="5860584"/>
          <a:ext cx="3083893" cy="456870"/>
        </p:xfrm>
        <a:graphic>
          <a:graphicData uri="http://schemas.openxmlformats.org/presentationml/2006/ole">
            <mc:AlternateContent xmlns:mc="http://schemas.openxmlformats.org/markup-compatibility/2006">
              <mc:Choice xmlns:v="urn:schemas-microsoft-com:vml" Requires="v">
                <p:oleObj spid="_x0000_s33909" name="Equation" r:id="rId4" imgW="1714320" imgH="253800" progId="Equation.DSMT4">
                  <p:embed/>
                </p:oleObj>
              </mc:Choice>
              <mc:Fallback>
                <p:oleObj name="Equation" r:id="rId4" imgW="1714320" imgH="253800" progId="Equation.DSMT4">
                  <p:embed/>
                  <p:pic>
                    <p:nvPicPr>
                      <p:cNvPr id="4" name="Object 3" descr="K sub B left parenthesis m right parenthesis and K sub B left parenthesis K sub S right parenthesis to Bob."/>
                      <p:cNvPicPr/>
                      <p:nvPr/>
                    </p:nvPicPr>
                    <p:blipFill>
                      <a:blip r:embed="rId5"/>
                      <a:stretch>
                        <a:fillRect/>
                      </a:stretch>
                    </p:blipFill>
                    <p:spPr>
                      <a:xfrm>
                        <a:off x="2185841" y="5860584"/>
                        <a:ext cx="3083893" cy="456870"/>
                      </a:xfrm>
                      <a:prstGeom prst="rect">
                        <a:avLst/>
                      </a:prstGeom>
                    </p:spPr>
                  </p:pic>
                </p:oleObj>
              </mc:Fallback>
            </mc:AlternateContent>
          </a:graphicData>
        </a:graphic>
      </p:graphicFrame>
    </p:spTree>
    <p:extLst>
      <p:ext uri="{BB962C8B-B14F-4D97-AF65-F5344CB8AC3E}">
        <p14:creationId xmlns:p14="http://schemas.microsoft.com/office/powerpoint/2010/main" val="86507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Bảo mật E-Mail </a:t>
            </a:r>
            <a:r xmlns:a="http://schemas.openxmlformats.org/drawingml/2006/main">
              <a:rPr lang="vi" sz="2000" b="0" dirty="0" smtClean="0">
                <a:latin typeface="Times New Roman" panose="02020603050405020304" pitchFamily="18" charset="0"/>
                <a:ea typeface="ＭＳ Ｐゴシック" charset="0"/>
              </a:rPr>
              <a:t>(2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52319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kern="1200" dirty="0" smtClean="0">
                <a:solidFill>
                  <a:srgbClr val="000000"/>
                </a:solidFill>
                <a:latin typeface="Arial (Body)"/>
                <a:ea typeface="ＭＳ Ｐゴシック" charset="0"/>
              </a:rPr>
              <a:t>Alice </a:t>
            </a:r>
            <a:r xmlns:a="http://schemas.openxmlformats.org/drawingml/2006/main">
              <a:rPr lang="vi" sz="2200" kern="1200" dirty="0">
                <a:solidFill>
                  <a:srgbClr val="000000"/>
                </a:solidFill>
                <a:latin typeface="Arial (Body)"/>
                <a:ea typeface="ＭＳ Ｐゴシック" charset="0"/>
              </a:rPr>
              <a:t>muốn gửi e-mail bí mật, m, cho Bob </a:t>
            </a:r>
            <a:r xmlns:a="http://schemas.openxmlformats.org/drawingml/2006/main">
              <a:rPr lang="vi" sz="2200" kern="1200" dirty="0" smtClean="0">
                <a:solidFill>
                  <a:srgbClr val="000000"/>
                </a:solidFill>
                <a:latin typeface="Arial (Body)"/>
                <a:ea typeface="ＭＳ Ｐゴシック" charset="0"/>
              </a:rPr>
              <a:t>.</a:t>
            </a:r>
          </a:p>
        </p:txBody>
      </p:sp>
      <p:pic>
        <p:nvPicPr>
          <p:cNvPr id="5" name="Picture 4" descr="A diagram has 3 main connected parts, Alice, the internet, Bob. Alice and Bob have 2 sections each, above and below. Each section has 3 parts each. The links between parts are labeled. Alice. Section 1, above. Part 1, m. Part 2, K sub s. A key, K sub S, points to this part. Link to next part, K sub s left parenthesis m right parenthesis. Part 3, plus. Section 2, below. Part 4, K sub S. Part 5, K sub B to the plus power. A key, K sub B to the plus power points to this part. Link to next part, K sub B to the plus power left parenthesis K sub S right parenthesis. Part 3, plus. The sections merge at plus, and point to internet. Bob. Internet points to point 6, minus. 2 more sections split from this part. Section 3, above. Link, K sub S left parenthesis m right parenthesis. Part 7, K sub S. Part 8, m. Section 4, below. Link, K sub B to the plus power left parenthesis K sub S right parenthesis. Part 9, K sub B to the minus power. A key, K sub B to the minus power, points to this part. From this part a key, K sub S, points up to section 3, part 7."/>
          <p:cNvPicPr>
            <a:picLocks noChangeAspect="1"/>
          </p:cNvPicPr>
          <p:nvPr/>
        </p:nvPicPr>
        <p:blipFill>
          <a:blip r:embed="rId3"/>
          <a:stretch>
            <a:fillRect/>
          </a:stretch>
        </p:blipFill>
        <p:spPr>
          <a:xfrm>
            <a:off x="1012720" y="2197510"/>
            <a:ext cx="7118560" cy="2376573"/>
          </a:xfrm>
          <a:prstGeom prst="rect">
            <a:avLst/>
          </a:prstGeom>
        </p:spPr>
      </p:pic>
      <p:sp>
        <p:nvSpPr>
          <p:cNvPr id="4" name="Content Placeholder 3"/>
          <p:cNvSpPr>
            <a:spLocks noGrp="1"/>
          </p:cNvSpPr>
          <p:nvPr>
            <p:ph type="body" idx="2"/>
          </p:nvPr>
        </p:nvSpPr>
        <p:spPr>
          <a:xfrm>
            <a:off x="473529" y="4648203"/>
            <a:ext cx="8229600" cy="158501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kern="1200" dirty="0">
                <a:solidFill>
                  <a:srgbClr val="000000"/>
                </a:solidFill>
                <a:latin typeface="Arial (Body)"/>
                <a:ea typeface="ＭＳ Ｐゴシック" charset="0"/>
              </a:rPr>
              <a:t>Bob:</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ea typeface="ＭＳ Ｐゴシック" charset="0"/>
              </a:rPr>
              <a:t>sử dụng khóa riêng của mình để giải mã và khôi phục K </a:t>
            </a:r>
            <a:r xmlns:a="http://schemas.openxmlformats.org/drawingml/2006/main">
              <a:rPr lang="vi" sz="2200" kern="1200" baseline="-25000" dirty="0">
                <a:solidFill>
                  <a:srgbClr val="000000"/>
                </a:solidFill>
                <a:latin typeface="Arial (Body)"/>
                <a:ea typeface="ＭＳ Ｐゴシック" charset="0"/>
              </a:rPr>
              <a:t>S</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ea typeface="ＭＳ Ｐゴシック" charset="0"/>
              </a:rPr>
              <a:t>sử dụng K </a:t>
            </a:r>
            <a:r xmlns:a="http://schemas.openxmlformats.org/drawingml/2006/main">
              <a:rPr lang="vi" sz="2200" kern="1200" baseline="-25000" dirty="0">
                <a:solidFill>
                  <a:srgbClr val="000000"/>
                </a:solidFill>
                <a:latin typeface="Arial (Body)"/>
                <a:ea typeface="ＭＳ Ｐゴシック" charset="0"/>
              </a:rPr>
              <a:t>S </a:t>
            </a:r>
            <a:r xmlns:a="http://schemas.openxmlformats.org/drawingml/2006/main">
              <a:rPr lang="vi" sz="2200" kern="1200" dirty="0">
                <a:solidFill>
                  <a:srgbClr val="000000"/>
                </a:solidFill>
                <a:latin typeface="Arial (Body)"/>
                <a:ea typeface="ＭＳ Ｐゴシック" charset="0"/>
              </a:rPr>
              <a:t>để </a:t>
            </a:r>
            <a:r xmlns:a="http://schemas.openxmlformats.org/drawingml/2006/main">
              <a:rPr lang="vi" sz="2200" kern="1200" dirty="0" smtClean="0">
                <a:solidFill>
                  <a:srgbClr val="000000"/>
                </a:solidFill>
                <a:latin typeface="Arial (Body)"/>
                <a:ea typeface="ＭＳ Ｐゴシック" charset="0"/>
              </a:rPr>
              <a:t>giải mã</a:t>
            </a:r>
          </a:p>
        </p:txBody>
      </p:sp>
      <p:graphicFrame>
        <p:nvGraphicFramePr>
          <p:cNvPr id="75" name="Object 74" descr="K sub S left parenthesis m right parenthesis to recover m."/>
          <p:cNvGraphicFramePr>
            <a:graphicFrameLocks noChangeAspect="1"/>
          </p:cNvGraphicFramePr>
          <p:nvPr>
            <p:extLst>
              <p:ext uri="{D42A27DB-BD31-4B8C-83A1-F6EECF244321}">
                <p14:modId xmlns:p14="http://schemas.microsoft.com/office/powerpoint/2010/main" val="3078702665"/>
              </p:ext>
            </p:extLst>
          </p:nvPr>
        </p:nvGraphicFramePr>
        <p:xfrm>
          <a:off x="3172273" y="5795401"/>
          <a:ext cx="2374900" cy="457200"/>
        </p:xfrm>
        <a:graphic>
          <a:graphicData uri="http://schemas.openxmlformats.org/presentationml/2006/ole">
            <mc:AlternateContent xmlns:mc="http://schemas.openxmlformats.org/markup-compatibility/2006">
              <mc:Choice xmlns:v="urn:schemas-microsoft-com:vml" Requires="v">
                <p:oleObj spid="_x0000_s11794" name="Equation" r:id="rId4" imgW="1320480" imgH="253800" progId="Equation.DSMT4">
                  <p:embed/>
                </p:oleObj>
              </mc:Choice>
              <mc:Fallback>
                <p:oleObj name="Equation" r:id="rId4" imgW="1320480" imgH="253800" progId="Equation.DSMT4">
                  <p:embed/>
                  <p:pic>
                    <p:nvPicPr>
                      <p:cNvPr id="4" name="Object 3"/>
                      <p:cNvPicPr/>
                      <p:nvPr/>
                    </p:nvPicPr>
                    <p:blipFill>
                      <a:blip r:embed="rId5"/>
                      <a:stretch>
                        <a:fillRect/>
                      </a:stretch>
                    </p:blipFill>
                    <p:spPr>
                      <a:xfrm>
                        <a:off x="3172273" y="5795401"/>
                        <a:ext cx="2374900" cy="457200"/>
                      </a:xfrm>
                      <a:prstGeom prst="rect">
                        <a:avLst/>
                      </a:prstGeom>
                    </p:spPr>
                  </p:pic>
                </p:oleObj>
              </mc:Fallback>
            </mc:AlternateContent>
          </a:graphicData>
        </a:graphic>
      </p:graphicFrame>
    </p:spTree>
    <p:extLst>
      <p:ext uri="{BB962C8B-B14F-4D97-AF65-F5344CB8AC3E}">
        <p14:creationId xmlns:p14="http://schemas.microsoft.com/office/powerpoint/2010/main" val="2894662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Email an toàn </a:t>
            </a:r>
            <a:r xmlns:a="http://schemas.openxmlformats.org/drawingml/2006/main">
              <a:rPr lang="vi" sz="2000" b="0" dirty="0" smtClean="0">
                <a:latin typeface="Times New Roman" panose="02020603050405020304" pitchFamily="18" charset="0"/>
                <a:ea typeface="ＭＳ Ｐゴシック" charset="0"/>
              </a:rPr>
              <a:t>(3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8229600" cy="52319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kern="1200" dirty="0" smtClean="0">
                <a:solidFill>
                  <a:srgbClr val="000000"/>
                </a:solidFill>
                <a:latin typeface="Arial (Body)"/>
                <a:ea typeface="ＭＳ Ｐゴシック" charset="0"/>
              </a:rPr>
              <a:t>Alice </a:t>
            </a:r>
            <a:r xmlns:a="http://schemas.openxmlformats.org/drawingml/2006/main">
              <a:rPr lang="vi" sz="2200" kern="1200" dirty="0">
                <a:solidFill>
                  <a:srgbClr val="000000"/>
                </a:solidFill>
                <a:latin typeface="Arial (Body)"/>
                <a:ea typeface="ＭＳ Ｐゴシック" charset="0"/>
              </a:rPr>
              <a:t>muốn cung cấp </a:t>
            </a:r>
            <a:r xmlns:a="http://schemas.openxmlformats.org/drawingml/2006/main">
              <a:rPr lang="vi" sz="2200" kern="1200" dirty="0" smtClean="0">
                <a:solidFill>
                  <a:srgbClr val="000000"/>
                </a:solidFill>
                <a:latin typeface="Arial (Body)"/>
                <a:ea typeface="ＭＳ Ｐゴシック" charset="0"/>
              </a:rPr>
              <a:t>tính toàn vẹn của thông báo xác thực người gửi</a:t>
            </a:r>
            <a:endParaRPr xmlns:a="http://schemas.openxmlformats.org/drawingml/2006/main" lang="en-US" sz="2200" kern="1200" dirty="0">
              <a:solidFill>
                <a:srgbClr val="000000"/>
              </a:solidFill>
              <a:latin typeface="Arial (Body)"/>
              <a:ea typeface="ＭＳ Ｐゴシック" charset="0"/>
            </a:endParaRPr>
          </a:p>
        </p:txBody>
      </p:sp>
      <p:pic>
        <p:nvPicPr>
          <p:cNvPr id="70" name="Picture 69" descr="A diagram has 3 main connected parts, Alice, the internet, Bob. Alice and Bob have 2 sections each, above and below. Each section has parts. Some links between parts are labeled. Alice. Section 1, above. Part 1, m. Part 2, H left parenthesis asterisk right parenthesis. Part 3, K sub A to the minus power left parenthesis asterisk right parenthesis. A key, K sub A to the minus power, points to this part. Link, K sub A left parenthesis H left parenthesis m right parenthesis right parenthesis. Part 4, plus. Section 2, below. Part 5, m. Part 4, plus. The sections merge at plus, and point to internet. Bob. Internet points to point 6, minus. 2 more sections split from this part. Section 3, above. Link, K sub A to the minus power left parenthesis H right parenthesis left parenthesis m right parenthesis right parenthesis. Part 7, K sub A to the plus power left parenthesis asterisk right parenthesis. A key, K sub A to the plus power points to this part. Part 8, H left parenthesis m right parenthesis. Part 9, compare. Section 4, below. Link, m. Part 10, H left parenthesis asterisk right parenthesis. Link, H left parenthesis m right parenthesis. Part 9, compare. The sections merge at this part."/>
          <p:cNvPicPr>
            <a:picLocks noChangeAspect="1"/>
          </p:cNvPicPr>
          <p:nvPr/>
        </p:nvPicPr>
        <p:blipFill>
          <a:blip r:embed="rId2"/>
          <a:stretch>
            <a:fillRect/>
          </a:stretch>
        </p:blipFill>
        <p:spPr>
          <a:xfrm>
            <a:off x="653401" y="2478545"/>
            <a:ext cx="7837198" cy="2124751"/>
          </a:xfrm>
          <a:prstGeom prst="rect">
            <a:avLst/>
          </a:prstGeom>
        </p:spPr>
      </p:pic>
      <p:sp>
        <p:nvSpPr>
          <p:cNvPr id="4" name="Content Placeholder 3"/>
          <p:cNvSpPr>
            <a:spLocks noGrp="1"/>
          </p:cNvSpPr>
          <p:nvPr>
            <p:ph idx="13"/>
          </p:nvPr>
        </p:nvSpPr>
        <p:spPr>
          <a:xfrm>
            <a:off x="457200" y="4958451"/>
            <a:ext cx="8229600" cy="1115660"/>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smtClean="0">
                <a:solidFill>
                  <a:srgbClr val="000000"/>
                </a:solidFill>
                <a:latin typeface="Arial (Body)"/>
                <a:ea typeface="ＭＳ Ｐゴシック" charset="0"/>
              </a:rPr>
              <a:t>Alice </a:t>
            </a:r>
            <a:r xmlns:a="http://schemas.openxmlformats.org/drawingml/2006/main">
              <a:rPr lang="vi" sz="2400" kern="1200" dirty="0">
                <a:solidFill>
                  <a:srgbClr val="000000"/>
                </a:solidFill>
                <a:latin typeface="Arial (Body)"/>
                <a:ea typeface="ＭＳ Ｐゴシック" charset="0"/>
              </a:rPr>
              <a:t>ký điện tử tin nhắn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smtClean="0">
                <a:solidFill>
                  <a:srgbClr val="000000"/>
                </a:solidFill>
                <a:latin typeface="Arial (Body)"/>
                <a:ea typeface="ＭＳ Ｐゴシック" charset="0"/>
              </a:rPr>
              <a:t>gửi </a:t>
            </a:r>
            <a:r xmlns:a="http://schemas.openxmlformats.org/drawingml/2006/main">
              <a:rPr lang="vi" sz="2400" kern="1200" dirty="0">
                <a:solidFill>
                  <a:srgbClr val="000000"/>
                </a:solidFill>
                <a:latin typeface="Arial (Body)"/>
                <a:ea typeface="ＭＳ Ｐゴシック" charset="0"/>
              </a:rPr>
              <a:t>cả tin nhắn (rõ ràng) và </a:t>
            </a:r>
            <a:r xmlns:a="http://schemas.openxmlformats.org/drawingml/2006/main">
              <a:rPr lang="vi" sz="2400" kern="1200" dirty="0" smtClean="0">
                <a:solidFill>
                  <a:srgbClr val="000000"/>
                </a:solidFill>
                <a:latin typeface="Arial (Body)"/>
                <a:ea typeface="ＭＳ Ｐゴシック" charset="0"/>
              </a:rPr>
              <a:t>chữ ký điện tử</a:t>
            </a:r>
            <a:endParaRPr xmlns:a="http://schemas.openxmlformats.org/drawingml/2006/main"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06603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Ai có thể là Bob, Alice?</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chà, Bob và Alice </a:t>
            </a:r>
            <a:r xmlns:a="http://schemas.openxmlformats.org/drawingml/2006/main">
              <a:rPr lang="vi" sz="2400" b="1" dirty="0">
                <a:solidFill>
                  <a:srgbClr val="000000"/>
                </a:solidFill>
                <a:latin typeface="Arial (Body)"/>
                <a:ea typeface="ＭＳ Ｐゴシック" charset="0"/>
              </a:rPr>
              <a:t>ngoài đời thực !</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Trình duyệt web/máy chủ cho các giao dịch điện tử (ví dụ: mua hàng trực tuyến)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máy khách/máy chủ ngân hàng trực tuyến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máy chủ S</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bộ định tuyến trao đổi cập nhật bảng định tuyến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Những ví dụ khác?</a:t>
            </a:r>
          </a:p>
        </p:txBody>
      </p:sp>
    </p:spTree>
    <p:extLst>
      <p:ext uri="{BB962C8B-B14F-4D97-AF65-F5344CB8AC3E}">
        <p14:creationId xmlns:p14="http://schemas.microsoft.com/office/powerpoint/2010/main" val="3966122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Email an toàn </a:t>
            </a:r>
            <a:r xmlns:a="http://schemas.openxmlformats.org/drawingml/2006/main">
              <a:rPr lang="vi" sz="2000" b="0" dirty="0" smtClean="0">
                <a:latin typeface="Times New Roman" panose="02020603050405020304" pitchFamily="18" charset="0"/>
                <a:ea typeface="ＭＳ Ｐゴシック" charset="0"/>
              </a:rPr>
              <a:t>(4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smtClean="0">
                <a:solidFill>
                  <a:srgbClr val="000000"/>
                </a:solidFill>
                <a:latin typeface="Arial (Body)"/>
                <a:ea typeface="ＭＳ Ｐゴシック" charset="0"/>
              </a:rPr>
              <a:t>Alice </a:t>
            </a:r>
            <a:r xmlns:a="http://schemas.openxmlformats.org/drawingml/2006/main">
              <a:rPr lang="vi" sz="2400" kern="1200" dirty="0">
                <a:solidFill>
                  <a:srgbClr val="000000"/>
                </a:solidFill>
                <a:latin typeface="Arial (Body)"/>
                <a:ea typeface="ＭＳ Ｐゴシック" charset="0"/>
              </a:rPr>
              <a:t>muốn cung cấp bí mật, xác thực người gửi </a:t>
            </a:r>
            <a:r xmlns:a="http://schemas.openxmlformats.org/drawingml/2006/main">
              <a:rPr lang="vi" sz="2400" kern="1200" dirty="0" smtClean="0">
                <a:solidFill>
                  <a:srgbClr val="000000"/>
                </a:solidFill>
                <a:latin typeface="Arial (Body)"/>
                <a:ea typeface="ＭＳ Ｐゴシック" charset="0"/>
              </a:rPr>
              <a:t>, tính toàn vẹn của thông báo.</a:t>
            </a:r>
            <a:endParaRPr xmlns:a="http://schemas.openxmlformats.org/drawingml/2006/main" lang="en-US" sz="2400" kern="1200" dirty="0">
              <a:solidFill>
                <a:srgbClr val="000000"/>
              </a:solidFill>
              <a:latin typeface="Arial (Body)"/>
              <a:ea typeface="ＭＳ Ｐゴシック" charset="0"/>
            </a:endParaRPr>
          </a:p>
        </p:txBody>
      </p:sp>
      <p:pic>
        <p:nvPicPr>
          <p:cNvPr id="6" name="Picture 5" descr="A diagram has 3 main connected components. The first 2 parts have 2 sections each, above and below. Each section has parts. Some links between parts are labeled. Component 1, Alice. Section 1, above. Part 1, m. Part 2, H left parenthesis asterisk right parenthesis. Part 3, K sub A to the minus power left parenthesis asterisk right parenthesis. A key, K sub A to the minus power, points to this part. Link, K sub A to the minus power left parenthesis H left parenthesis m right parenthesis right parenthesis. Part 4, plus. Section 2, below. Part 5, m. Part 4, plus. The sections merge at this part. Component 3. Section 3, above, starts at part 4, plus. Part 6, K sub S left parenthesis asterisk right parenthesis. A key, K sub B points to this part. Part 7, plus. Section 2, below. Part 8, K sub S. Part 9, K sub B to the plus power left parenthesis asterisk right parenthesis. A key, K sub B to the plus power, points to this power. Link, K sub B to the plus power left parenthesis K sub S right parenthesis. Part 7, plus. The sections merge at this part. Component 3, mailbox, internet."/>
          <p:cNvPicPr>
            <a:picLocks noChangeAspect="1"/>
          </p:cNvPicPr>
          <p:nvPr/>
        </p:nvPicPr>
        <p:blipFill>
          <a:blip r:embed="rId2"/>
          <a:stretch>
            <a:fillRect/>
          </a:stretch>
        </p:blipFill>
        <p:spPr>
          <a:xfrm>
            <a:off x="1809418" y="2601671"/>
            <a:ext cx="5525163" cy="2686830"/>
          </a:xfrm>
          <a:prstGeom prst="rect">
            <a:avLst/>
          </a:prstGeom>
        </p:spPr>
      </p:pic>
      <p:sp>
        <p:nvSpPr>
          <p:cNvPr id="4" name="Content Placeholder 3"/>
          <p:cNvSpPr>
            <a:spLocks noGrp="1"/>
          </p:cNvSpPr>
          <p:nvPr>
            <p:ph type="body" idx="2"/>
          </p:nvPr>
        </p:nvSpPr>
        <p:spPr>
          <a:xfrm>
            <a:off x="457200" y="5366673"/>
            <a:ext cx="8229600" cy="92329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Alice sử dụng ba khóa: khóa </a:t>
            </a:r>
            <a:r xmlns:a="http://schemas.openxmlformats.org/drawingml/2006/main">
              <a:rPr lang="vi" sz="2400" kern="1200" dirty="0">
                <a:solidFill>
                  <a:srgbClr val="000000"/>
                </a:solidFill>
                <a:latin typeface="Arial (Body)"/>
                <a:ea typeface="ＭＳ Ｐゴシック" charset="0"/>
              </a:rPr>
              <a:t>riêng của cô ấy, khóa chung </a:t>
            </a:r>
            <a:r xmlns:a="http://schemas.openxmlformats.org/drawingml/2006/main">
              <a:rPr lang="vi" altLang="ja-JP" sz="2400" kern="1200" dirty="0" smtClean="0">
                <a:solidFill>
                  <a:srgbClr val="000000"/>
                </a:solidFill>
                <a:latin typeface="Arial (Body)"/>
                <a:ea typeface="ＭＳ Ｐゴシック" charset="0"/>
              </a:rPr>
              <a:t>của </a:t>
            </a:r>
            <a:r xmlns:a="http://schemas.openxmlformats.org/drawingml/2006/main">
              <a:rPr lang="vi" sz="2400" kern="1200" dirty="0" smtClean="0">
                <a:solidFill>
                  <a:srgbClr val="000000"/>
                </a:solidFill>
                <a:latin typeface="Arial (Body)"/>
                <a:ea typeface="ＭＳ Ｐゴシック" charset="0"/>
              </a:rPr>
              <a:t>Bob , </a:t>
            </a:r>
            <a:r xmlns:a="http://schemas.openxmlformats.org/drawingml/2006/main">
              <a:rPr lang="vi" altLang="ja-JP" sz="2400" kern="1200" dirty="0" smtClean="0">
                <a:solidFill>
                  <a:srgbClr val="000000"/>
                </a:solidFill>
                <a:latin typeface="Arial (Body)"/>
                <a:ea typeface="ＭＳ Ｐゴシック" charset="0"/>
              </a:rPr>
              <a:t>khóa </a:t>
            </a:r>
            <a:endParaRPr xmlns:a="http://schemas.openxmlformats.org/drawingml/2006/main" lang="en-US" sz="2400" kern="1200" dirty="0">
              <a:solidFill>
                <a:srgbClr val="000000"/>
              </a:solidFill>
              <a:latin typeface="Arial (Body)"/>
              <a:ea typeface="ＭＳ Ｐゴシック" charset="0"/>
            </a:endParaRPr>
            <a:r xmlns:a="http://schemas.openxmlformats.org/drawingml/2006/main">
              <a:rPr lang="vi" altLang="ja-JP" sz="2400" kern="1200" dirty="0">
                <a:solidFill>
                  <a:srgbClr val="000000"/>
                </a:solidFill>
                <a:latin typeface="Arial (Body)"/>
                <a:ea typeface="ＭＳ Ｐゴシック" charset="0"/>
              </a:rPr>
              <a:t>đối xứng mới được tạo</a:t>
            </a:r>
          </a:p>
        </p:txBody>
      </p:sp>
    </p:spTree>
    <p:extLst>
      <p:ext uri="{BB962C8B-B14F-4D97-AF65-F5344CB8AC3E}">
        <p14:creationId xmlns:p14="http://schemas.microsoft.com/office/powerpoint/2010/main" val="3843973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(6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8.1 </a:t>
            </a:r>
            <a:r xmlns:a="http://schemas.openxmlformats.org/drawingml/2006/main">
              <a:rPr lang="vi" sz="2400" dirty="0">
                <a:solidFill>
                  <a:srgbClr val="000000"/>
                </a:solidFill>
                <a:latin typeface="Arial (Body)"/>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8.2 </a:t>
            </a:r>
            <a:r xmlns:a="http://schemas.openxmlformats.org/drawingml/2006/main">
              <a:rPr lang="vi" sz="2400" dirty="0">
                <a:solidFill>
                  <a:srgbClr val="000000"/>
                </a:solidFill>
                <a:latin typeface="Arial (Body)"/>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8.3 Toàn </a:t>
            </a:r>
            <a:r xmlns:a="http://schemas.openxmlformats.org/drawingml/2006/main">
              <a:rPr lang="vi" sz="2400" dirty="0">
                <a:solidFill>
                  <a:srgbClr val="000000"/>
                </a:solidFill>
                <a:latin typeface="Arial (Body)"/>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8.4 </a:t>
            </a:r>
            <a:r xmlns:a="http://schemas.openxmlformats.org/drawingml/2006/main">
              <a:rPr lang="vi" sz="2400" dirty="0">
                <a:solidFill>
                  <a:srgbClr val="000000"/>
                </a:solidFill>
                <a:latin typeface="Arial (Body)"/>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8,5</a:t>
            </a:r>
            <a:r xmlns:a="http://schemas.openxmlformats.org/drawingml/2006/main">
              <a:rPr lang="vi" sz="2400" dirty="0">
                <a:solidFill>
                  <a:srgbClr val="000000"/>
                </a:solidFill>
                <a:latin typeface="Arial (Body)"/>
                <a:ea typeface="ＭＳ Ｐゴシック" charset="0"/>
              </a:rPr>
              <a:t> </a:t>
            </a:r>
            <a:r xmlns:a="http://schemas.openxmlformats.org/drawingml/2006/main">
              <a:rPr lang="vi" sz="2400" b="1" dirty="0">
                <a:solidFill>
                  <a:srgbClr val="000000"/>
                </a:solidFill>
                <a:latin typeface="Arial (Body)"/>
                <a:ea typeface="ＭＳ Ｐゴシック" charset="0"/>
              </a:rPr>
              <a:t>bảo vệ </a:t>
            </a:r>
            <a:r xmlns:a="http://schemas.openxmlformats.org/drawingml/2006/main">
              <a:rPr lang="vi" sz="2400" b="1" dirty="0" smtClean="0">
                <a:solidFill>
                  <a:srgbClr val="000000"/>
                </a:solidFill>
                <a:latin typeface="Arial (Body)"/>
                <a:ea typeface="ＭＳ Ｐゴシック" charset="0"/>
              </a:rPr>
              <a:t>T</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C</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P </a:t>
            </a:r>
            <a:r xmlns:a="http://schemas.openxmlformats.org/drawingml/2006/main">
              <a:rPr lang="vi" sz="2400" b="1" dirty="0">
                <a:solidFill>
                  <a:srgbClr val="000000"/>
                </a:solidFill>
                <a:latin typeface="Arial (Body)"/>
                <a:ea typeface="ＭＳ Ｐゴシック" charset="0"/>
              </a:rPr>
              <a:t>kết nối: </a:t>
            </a:r>
            <a:r xmlns:a="http://schemas.openxmlformats.org/drawingml/2006/main">
              <a:rPr lang="vi" sz="2400" b="1" dirty="0" smtClean="0">
                <a:solidFill>
                  <a:srgbClr val="000000"/>
                </a:solidFill>
                <a:latin typeface="Arial (Body)"/>
                <a:ea typeface="ＭＳ Ｐゴシック" charset="0"/>
              </a:rPr>
              <a:t>S</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S</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L</a:t>
            </a:r>
            <a:endParaRPr xmlns:a="http://schemas.openxmlformats.org/drawingml/2006/main" lang="en-US" sz="2400" b="1" dirty="0">
              <a:solidFill>
                <a:srgbClr val="000000"/>
              </a:solidFill>
              <a:latin typeface="Arial (Body)"/>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smtClean="0">
                <a:solidFill>
                  <a:schemeClr val="tx2"/>
                </a:solidFill>
                <a:latin typeface="Arial (Body)"/>
                <a:ea typeface="ＭＳ Ｐゴシック" charset="0"/>
              </a:rPr>
              <a:t>8.6</a:t>
            </a:r>
            <a:r xmlns:a="http://schemas.openxmlformats.org/drawingml/2006/main">
              <a:rPr lang="vi" sz="2400" dirty="0" smtClean="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8.7 </a:t>
            </a:r>
            <a:r xmlns:a="http://schemas.openxmlformats.org/drawingml/2006/main">
              <a:rPr lang="vi" sz="2400" dirty="0">
                <a:solidFill>
                  <a:srgbClr val="000000"/>
                </a:solidFill>
                <a:latin typeface="Arial (Body)"/>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8,8</a:t>
            </a:r>
            <a:r xmlns:a="http://schemas.openxmlformats.org/drawingml/2006/main">
              <a:rPr lang="vi" sz="2400" b="1"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Bảo mật hoạt động: tường lửa và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050835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Lớp cổng bảo mật</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533401" y="1547000"/>
            <a:ext cx="3833883" cy="4824367"/>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giao thức bảo mật được triển khai rộng rãi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được hỗ trợ bởi hầu hết tất cả các trình duyệt, máy chủ web</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https</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tỷ đô la / năm trên </a:t>
            </a:r>
            <a:r xmlns:a="http://schemas.openxmlformats.org/drawingml/2006/main">
              <a:rPr lang="vi" sz="18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L</a:t>
            </a:r>
            <a:endParaRPr xmlns:a="http://schemas.openxmlformats.org/drawingml/2006/main" lang="en-US" sz="18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cơ chế: [Woo 1994], triển khai: Netscape</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biến thể </a:t>
            </a:r>
            <a:r xmlns:a="http://schemas.openxmlformats.org/drawingml/2006/main">
              <a:rPr lang="vi" sz="18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L</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S: </a:t>
            </a:r>
            <a:r xmlns:a="http://schemas.openxmlformats.org/drawingml/2006/main">
              <a:rPr lang="vi" sz="1800" dirty="0">
                <a:solidFill>
                  <a:srgbClr val="000000"/>
                </a:solidFill>
                <a:latin typeface="Arial (Body)"/>
                <a:ea typeface="ＭＳ Ｐゴシック" charset="0"/>
              </a:rPr>
              <a:t>bảo mật tầng vận chuyển, </a:t>
            </a:r>
            <a:r xmlns:a="http://schemas.openxmlformats.org/drawingml/2006/main">
              <a:rPr lang="vi" sz="1800" dirty="0" smtClean="0">
                <a:solidFill>
                  <a:srgbClr val="000000"/>
                </a:solidFill>
                <a:latin typeface="Arial (Body)"/>
                <a:ea typeface="ＭＳ Ｐゴシック" charset="0"/>
              </a:rPr>
              <a:t>R</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F</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a:solidFill>
                  <a:srgbClr val="000000"/>
                </a:solidFill>
                <a:latin typeface="Arial (Body)"/>
                <a:ea typeface="ＭＳ Ｐゴシック" charset="0"/>
              </a:rPr>
              <a:t>C2246 </a:t>
            </a:r>
            <a:r xmlns:a="http://schemas.openxmlformats.org/drawingml/2006/main">
              <a:rPr lang="vi" sz="1800" dirty="0" smtClean="0">
                <a:solidFill>
                  <a:srgbClr val="000000"/>
                </a:solidFill>
                <a:latin typeface="Arial (Body)"/>
                <a:ea typeface="ＭＳ Ｐゴシック" charset="0"/>
              </a:rPr>
              <a:t>_</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ea typeface="ＭＳ Ｐゴシック" charset="0"/>
              </a:rPr>
              <a:t>cung cấp</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ea typeface="ＭＳ Ｐゴシック" charset="0"/>
              </a:rPr>
              <a:t>bảo mật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ea typeface="ＭＳ Ｐゴシック" charset="0"/>
              </a:rPr>
              <a:t>sự chính trực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ea typeface="ＭＳ Ｐゴシック" charset="0"/>
              </a:rPr>
              <a:t>xác thực</a:t>
            </a:r>
          </a:p>
        </p:txBody>
      </p:sp>
      <p:sp>
        <p:nvSpPr>
          <p:cNvPr id="4" name="Content Placeholder 3"/>
          <p:cNvSpPr>
            <a:spLocks noGrp="1"/>
          </p:cNvSpPr>
          <p:nvPr>
            <p:ph idx="13"/>
          </p:nvPr>
        </p:nvSpPr>
        <p:spPr>
          <a:xfrm>
            <a:off x="4665664" y="1640687"/>
            <a:ext cx="3632175" cy="471664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mục tiêu ban đầu:</a:t>
            </a:r>
          </a:p>
          <a:p>
            <a:pPr xmlns:a="http://schemas.openxmlformats.org/drawingml/2006/main" marL="741553" lvl="1" indent="-284353"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Web </a:t>
            </a:r>
            <a:r xmlns:a="http://schemas.openxmlformats.org/drawingml/2006/main">
              <a:rPr lang="vi" sz="1800" dirty="0" smtClean="0">
                <a:solidFill>
                  <a:srgbClr val="000000"/>
                </a:solidFill>
                <a:latin typeface="Arial (Body)"/>
                <a:ea typeface="ＭＳ Ｐゴシック" charset="0"/>
              </a:rPr>
              <a:t>giao dịch thương mại điện tử</a:t>
            </a:r>
            <a:endParaRPr xmlns:a="http://schemas.openxmlformats.org/drawingml/2006/main" lang="en-US" sz="18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mã hóa (đặc biệt là số thẻ tín dụng)</a:t>
            </a:r>
          </a:p>
          <a:p>
            <a:pPr xmlns:a="http://schemas.openxmlformats.org/drawingml/2006/main" marL="741553" lvl="1" indent="-284353"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Xác thực máy chủ web</a:t>
            </a:r>
          </a:p>
          <a:p>
            <a:pPr xmlns:a="http://schemas.openxmlformats.org/drawingml/2006/main" marL="741553" lvl="1" indent="-284353"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xác thực ứng dụng khách tùy chọn</a:t>
            </a:r>
          </a:p>
          <a:p>
            <a:pPr xmlns:a="http://schemas.openxmlformats.org/drawingml/2006/main" marL="741553" lvl="1" indent="-284353"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rắc rối tối thiểu trong kinh doanh với thương gia mới</a:t>
            </a:r>
          </a:p>
          <a:p>
            <a:pPr xmlns:a="http://schemas.openxmlformats.org/drawingml/2006/main" marL="255651" lvl="0" indent="-255651"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có sẵn cho tất cả </a:t>
            </a:r>
            <a:r xmlns:a="http://schemas.openxmlformats.org/drawingml/2006/main">
              <a:rPr lang="vi" sz="18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1800" dirty="0" smtClean="0">
                <a:solidFill>
                  <a:srgbClr val="000000"/>
                </a:solidFill>
                <a:latin typeface="Arial (Body)"/>
                <a:ea typeface="ＭＳ Ｐゴシック" charset="0"/>
              </a:rPr>
              <a:t>ứng dụng P</a:t>
            </a:r>
            <a:endParaRPr xmlns:a="http://schemas.openxmlformats.org/drawingml/2006/main" lang="en-US" sz="18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tabLst>
                <a:tab pos="225425" algn="l"/>
              </a:tabLst>
            </a:pPr>
            <a:r xmlns:a="http://schemas.openxmlformats.org/drawingml/2006/main">
              <a:rPr lang="vi" sz="1800" dirty="0">
                <a:solidFill>
                  <a:srgbClr val="000000"/>
                </a:solidFill>
                <a:latin typeface="Arial (Body)"/>
                <a:ea typeface="ＭＳ Ｐゴシック" charset="0"/>
              </a:rPr>
              <a:t>giao diện ổ cắm an toàn</a:t>
            </a:r>
          </a:p>
        </p:txBody>
      </p:sp>
    </p:spTree>
    <p:extLst>
      <p:ext uri="{BB962C8B-B14F-4D97-AF65-F5344CB8AC3E}">
        <p14:creationId xmlns:p14="http://schemas.microsoft.com/office/powerpoint/2010/main" val="136413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và T</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C</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a:t>
            </a:r>
            <a:endParaRPr xmlns:a="http://schemas.openxmlformats.org/drawingml/2006/main" lang="en-US" dirty="0">
              <a:latin typeface="Times New Roman" panose="02020603050405020304" pitchFamily="18" charset="0"/>
              <a:ea typeface="ＭＳ Ｐゴシック" charset="0"/>
            </a:endParaRPr>
          </a:p>
        </p:txBody>
      </p:sp>
      <p:pic>
        <p:nvPicPr>
          <p:cNvPr id="4" name="Picture 3" descr="Normal application has a table of 3 rows. Row 1, application. Row 2, T C P. Row 3, I P. "/>
          <p:cNvPicPr>
            <a:picLocks noChangeAspect="1"/>
          </p:cNvPicPr>
          <p:nvPr/>
        </p:nvPicPr>
        <p:blipFill>
          <a:blip r:embed="rId2"/>
          <a:stretch>
            <a:fillRect/>
          </a:stretch>
        </p:blipFill>
        <p:spPr>
          <a:xfrm>
            <a:off x="1308836" y="1751467"/>
            <a:ext cx="2584928" cy="2828789"/>
          </a:xfrm>
          <a:prstGeom prst="rect">
            <a:avLst/>
          </a:prstGeom>
        </p:spPr>
      </p:pic>
      <p:pic>
        <p:nvPicPr>
          <p:cNvPr id="5" name="Picture 4" descr="Application with S S L has a table of 4 rows. Row 1, application. Row 2, S S L. This row is highlighted. Row 3, T C P. Row 4, I P."/>
          <p:cNvPicPr>
            <a:picLocks noChangeAspect="1"/>
          </p:cNvPicPr>
          <p:nvPr/>
        </p:nvPicPr>
        <p:blipFill>
          <a:blip r:embed="rId3"/>
          <a:stretch>
            <a:fillRect/>
          </a:stretch>
        </p:blipFill>
        <p:spPr>
          <a:xfrm>
            <a:off x="5036879" y="1747450"/>
            <a:ext cx="2433926" cy="2836822"/>
          </a:xfrm>
          <a:prstGeom prst="rect">
            <a:avLst/>
          </a:prstGeom>
        </p:spPr>
      </p:pic>
      <p:sp>
        <p:nvSpPr>
          <p:cNvPr id="3" name="Content Placeholder 2"/>
          <p:cNvSpPr>
            <a:spLocks noGrp="1"/>
          </p:cNvSpPr>
          <p:nvPr>
            <p:ph idx="1"/>
          </p:nvPr>
        </p:nvSpPr>
        <p:spPr>
          <a:xfrm>
            <a:off x="679451" y="4724400"/>
            <a:ext cx="7877695" cy="1484992"/>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L cung cấp </a:t>
            </a:r>
            <a:r xmlns:a="http://schemas.openxmlformats.org/drawingml/2006/main">
              <a:rPr lang="vi" sz="2400" kern="1200" dirty="0">
                <a:solidFill>
                  <a:srgbClr val="000000"/>
                </a:solidFill>
                <a:latin typeface="Arial (Body)"/>
                <a:ea typeface="ＭＳ Ｐゴシック" charset="0"/>
              </a:rPr>
              <a:t>giao diện lập trình ứng dụng </a:t>
            </a:r>
            <a:r xmlns:a="http://schemas.openxmlformats.org/drawingml/2006/main">
              <a:rPr lang="vi" sz="2400" kern="1200" dirty="0" smtClean="0">
                <a:solidFill>
                  <a:srgbClr val="000000"/>
                </a:solidFill>
                <a:latin typeface="Arial (Body)"/>
                <a:ea typeface="ＭＳ Ｐゴシック" charset="0"/>
              </a:rPr>
              <a:t>(A</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P</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tôi) </a:t>
            </a:r>
            <a:r xmlns:a="http://schemas.openxmlformats.org/drawingml/2006/main">
              <a:rPr lang="vi" sz="2400" kern="1200" dirty="0">
                <a:solidFill>
                  <a:srgbClr val="000000"/>
                </a:solidFill>
                <a:latin typeface="Arial (Body)"/>
                <a:ea typeface="ＭＳ Ｐゴシック" charset="0"/>
              </a:rPr>
              <a:t>đến các ứng dụng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Arial (Body)"/>
                <a:ea typeface="ＭＳ Ｐゴシック" charset="0"/>
              </a:rPr>
              <a:t>C và Java </a:t>
            </a: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L thư viện/lớp học </a:t>
            </a:r>
            <a:r xmlns:a="http://schemas.openxmlformats.org/drawingml/2006/main">
              <a:rPr lang="vi" sz="2400" kern="1200" dirty="0">
                <a:solidFill>
                  <a:srgbClr val="000000"/>
                </a:solidFill>
                <a:latin typeface="Arial (Body)"/>
                <a:ea typeface="ＭＳ Ｐゴシック" charset="0"/>
              </a:rPr>
              <a:t>có sẵn</a:t>
            </a:r>
          </a:p>
        </p:txBody>
      </p:sp>
    </p:spTree>
    <p:extLst>
      <p:ext uri="{BB962C8B-B14F-4D97-AF65-F5344CB8AC3E}">
        <p14:creationId xmlns:p14="http://schemas.microsoft.com/office/powerpoint/2010/main" val="821617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Có thể làm điều gì đó giống như P</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a:t>
            </a:r>
            <a:endParaRPr xmlns:a="http://schemas.openxmlformats.org/drawingml/2006/main" lang="en-US" dirty="0">
              <a:latin typeface="Times New Roman" panose="02020603050405020304" pitchFamily="18" charset="0"/>
              <a:ea typeface="ＭＳ Ｐゴシック" charset="0"/>
            </a:endParaRPr>
          </a:p>
        </p:txBody>
      </p:sp>
      <p:pic>
        <p:nvPicPr>
          <p:cNvPr id="14" name="Picture 13" descr="A diagram has 3 main connected components. The first 2 parts have 2 sections each, above and below. Each section has parts. Some links between parts are labeled. Component 1, Alice. Section 1, above. Part 1, m. Part 2, H left parenthesis asterisk right parenthesis. Part 3, K sub A to the minus power left parenthesis asterisk right parenthesis. A key, K sub A to the minus power, points to this part. Link, K sub A to the minus power left parenthesis H left parenthesis m right parenthesis right parenthesis. Part 4, plus. Section 2, below. Part 5, m. Part 4, plus. The sections merge at this part. Component 3. Section 3, above, starts at part 4, plus. Part 6, K sub S left parenthesis asterisk right parenthesis. A key, K sub B points to this part. Part 7, plus. Section 2, below. Part 8, K sub S. Part 9, K sub B to the plus power left parenthesis asterisk right parenthesis. A key, K sub B to the plus power, points to this power. Link, K sub B to the plus power left parenthesis K sub S right parenthesis. Part 7, plus. The sections merge at this part. Component 3, mailbox, internet."/>
          <p:cNvPicPr>
            <a:picLocks noChangeAspect="1"/>
          </p:cNvPicPr>
          <p:nvPr/>
        </p:nvPicPr>
        <p:blipFill>
          <a:blip r:embed="rId2"/>
          <a:stretch>
            <a:fillRect/>
          </a:stretch>
        </p:blipFill>
        <p:spPr>
          <a:xfrm>
            <a:off x="1584509" y="1592313"/>
            <a:ext cx="5974982" cy="2794882"/>
          </a:xfrm>
          <a:prstGeom prst="rect">
            <a:avLst/>
          </a:prstGeom>
        </p:spPr>
      </p:pic>
      <p:sp>
        <p:nvSpPr>
          <p:cNvPr id="8" name="Content Placeholder 7"/>
          <p:cNvSpPr>
            <a:spLocks noGrp="1"/>
          </p:cNvSpPr>
          <p:nvPr>
            <p:ph idx="28"/>
          </p:nvPr>
        </p:nvSpPr>
        <p:spPr>
          <a:xfrm>
            <a:off x="457200" y="4666858"/>
            <a:ext cx="8386549" cy="1585019"/>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ea typeface="ＭＳ Ｐゴシック" charset="0"/>
              </a:rPr>
              <a:t>nhưng muốn gửi luồng byte &amp; dữ liệu tương tác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ea typeface="ＭＳ Ｐゴシック" charset="0"/>
              </a:rPr>
              <a:t>muốn có bộ khóa bí mật cho toàn bộ kết nối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ea typeface="ＭＳ Ｐゴシック" charset="0"/>
              </a:rPr>
              <a:t>muốn trao đổi chứng chỉ như một phần của giao thức: giai đoạn bắt tay</a:t>
            </a:r>
          </a:p>
        </p:txBody>
      </p:sp>
    </p:spTree>
    <p:extLst>
      <p:ext uri="{BB962C8B-B14F-4D97-AF65-F5344CB8AC3E}">
        <p14:creationId xmlns:p14="http://schemas.microsoft.com/office/powerpoint/2010/main" val="2663795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Kênh bảo mật đơn giản</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bắt tay: </a:t>
            </a:r>
            <a:r xmlns:a="http://schemas.openxmlformats.org/drawingml/2006/main">
              <a:rPr lang="vi" sz="2400" dirty="0">
                <a:solidFill>
                  <a:srgbClr val="000000"/>
                </a:solidFill>
                <a:latin typeface="Arial (Body)"/>
                <a:ea typeface="ＭＳ Ｐゴシック" charset="0"/>
              </a:rPr>
              <a:t>Alice và Bob sử dụng chứng chỉ, khóa riêng của họ để xác thực lẫn nhau và trao đổi bí mật dùng chung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dẫn xuất khóa: </a:t>
            </a:r>
            <a:r xmlns:a="http://schemas.openxmlformats.org/drawingml/2006/main">
              <a:rPr lang="vi" sz="2400" dirty="0">
                <a:solidFill>
                  <a:srgbClr val="000000"/>
                </a:solidFill>
                <a:latin typeface="Arial (Body)"/>
                <a:ea typeface="ＭＳ Ｐゴシック" charset="0"/>
              </a:rPr>
              <a:t>Alice và Bob sử dụng bí mật chung để lấy bộ khóa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truyền dữ liệu: </a:t>
            </a:r>
            <a:r xmlns:a="http://schemas.openxmlformats.org/drawingml/2006/main">
              <a:rPr lang="vi" sz="2400" dirty="0">
                <a:solidFill>
                  <a:srgbClr val="000000"/>
                </a:solidFill>
                <a:latin typeface="Arial (Body)"/>
                <a:ea typeface="ＭＳ Ｐゴシック" charset="0"/>
              </a:rPr>
              <a:t>dữ liệu được truyền được chia thành các chuỗi bản ghi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đóng kết nối: </a:t>
            </a:r>
            <a:r xmlns:a="http://schemas.openxmlformats.org/drawingml/2006/main">
              <a:rPr lang="vi" sz="2400" dirty="0">
                <a:solidFill>
                  <a:srgbClr val="000000"/>
                </a:solidFill>
                <a:latin typeface="Arial (Body)"/>
                <a:ea typeface="ＭＳ Ｐゴシック" charset="0"/>
              </a:rPr>
              <a:t>thông báo đặc biệt để đóng kết nối an toàn</a:t>
            </a:r>
          </a:p>
        </p:txBody>
      </p:sp>
    </p:spTree>
    <p:extLst>
      <p:ext uri="{BB962C8B-B14F-4D97-AF65-F5344CB8AC3E}">
        <p14:creationId xmlns:p14="http://schemas.microsoft.com/office/powerpoint/2010/main" val="3721811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Một cái bắt tay đơn giản</a:t>
            </a:r>
            <a:endParaRPr xmlns:a="http://schemas.openxmlformats.org/drawingml/2006/main" lang="en-US" dirty="0">
              <a:latin typeface="Times New Roman" panose="02020603050405020304" pitchFamily="18" charset="0"/>
              <a:ea typeface="ＭＳ Ｐゴシック" charset="0"/>
            </a:endParaRPr>
          </a:p>
        </p:txBody>
      </p:sp>
      <p:pic>
        <p:nvPicPr>
          <p:cNvPr id="13" name="Picture 12" descr="Alice and Bob are beside each other. There are 3 arrows bouncing between them in zig zags. Alice. Arrow 1, hello. Bob. Arrow 2, public key certificate. Alice. Arrow 3, K sub B to the plus power left parenthesis M S right parenthesis = E M S."/>
          <p:cNvPicPr>
            <a:picLocks noChangeAspect="1"/>
          </p:cNvPicPr>
          <p:nvPr/>
        </p:nvPicPr>
        <p:blipFill>
          <a:blip r:embed="rId2"/>
          <a:stretch>
            <a:fillRect/>
          </a:stretch>
        </p:blipFill>
        <p:spPr>
          <a:xfrm>
            <a:off x="1015862" y="1853509"/>
            <a:ext cx="7112276" cy="2536862"/>
          </a:xfrm>
          <a:prstGeom prst="rect">
            <a:avLst/>
          </a:prstGeom>
        </p:spPr>
      </p:pic>
      <p:sp>
        <p:nvSpPr>
          <p:cNvPr id="6" name="Content Placeholder 5"/>
          <p:cNvSpPr>
            <a:spLocks noGrp="1"/>
          </p:cNvSpPr>
          <p:nvPr>
            <p:ph type="body" idx="1"/>
          </p:nvPr>
        </p:nvSpPr>
        <p:spPr>
          <a:xfrm>
            <a:off x="457200" y="4931231"/>
            <a:ext cx="8229600" cy="111566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smtClean="0">
                <a:solidFill>
                  <a:srgbClr val="000000"/>
                </a:solidFill>
                <a:latin typeface="Arial (Body)"/>
                <a:ea typeface="ＭＳ Ｐゴシック" charset="0"/>
              </a:rPr>
              <a:t>m</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S: </a:t>
            </a:r>
            <a:r xmlns:a="http://schemas.openxmlformats.org/drawingml/2006/main">
              <a:rPr lang="vi" sz="2400" dirty="0" smtClean="0">
                <a:solidFill>
                  <a:srgbClr val="000000"/>
                </a:solidFill>
                <a:latin typeface="Arial (Body)"/>
                <a:ea typeface="ＭＳ Ｐゴシック" charset="0"/>
              </a:rPr>
              <a:t>bí mật </a:t>
            </a:r>
            <a:endParaRPr xmlns:a="http://schemas.openxmlformats.org/drawingml/2006/main" lang="en-US" sz="2400" dirty="0">
              <a:solidFill>
                <a:srgbClr val="000000"/>
              </a:solidFill>
              <a:latin typeface="Arial (Body)"/>
              <a:ea typeface="ＭＳ Ｐゴシック" charset="0"/>
            </a:endParaRPr>
            <a:r xmlns:a="http://schemas.openxmlformats.org/drawingml/2006/main">
              <a:rPr lang="vi" sz="2400" dirty="0">
                <a:solidFill>
                  <a:srgbClr val="000000"/>
                </a:solidFill>
                <a:latin typeface="Arial (Body)"/>
                <a:ea typeface="ＭＳ Ｐゴシック" charset="0"/>
              </a:rPr>
              <a:t>bậc thầy</a:t>
            </a:r>
          </a:p>
          <a:p>
            <a:pPr xmlns:a="http://schemas.openxmlformats.org/drawingml/2006/main" marL="0" lvl="0" indent="0" eaLnBrk="0" fontAlgn="base" hangingPunct="0">
              <a:spcAft>
                <a:spcPct val="0"/>
              </a:spcAft>
              <a:buNone/>
            </a:pPr>
            <a:r xmlns:a="http://schemas.openxmlformats.org/drawingml/2006/main">
              <a:rPr lang="vi" sz="2400" b="1" dirty="0" smtClean="0">
                <a:solidFill>
                  <a:srgbClr val="000000"/>
                </a:solidFill>
                <a:latin typeface="Arial (Body)"/>
                <a:ea typeface="ＭＳ Ｐゴシック" charset="0"/>
              </a:rPr>
              <a:t>e</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m</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S: </a:t>
            </a:r>
            <a:r xmlns:a="http://schemas.openxmlformats.org/drawingml/2006/main">
              <a:rPr lang="vi" sz="2400" dirty="0">
                <a:solidFill>
                  <a:srgbClr val="000000"/>
                </a:solidFill>
                <a:latin typeface="Arial (Body)"/>
                <a:ea typeface="ＭＳ Ｐゴシック" charset="0"/>
              </a:rPr>
              <a:t>bí mật chính được mã hóa</a:t>
            </a:r>
          </a:p>
        </p:txBody>
      </p:sp>
    </p:spTree>
    <p:extLst>
      <p:ext uri="{BB962C8B-B14F-4D97-AF65-F5344CB8AC3E}">
        <p14:creationId xmlns:p14="http://schemas.microsoft.com/office/powerpoint/2010/main" val="3941693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Dẫn xuất chính</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được coi là xấu khi sử dụng cùng một khóa cho nhiều hoạt động mã hóa</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sử dụng các khóa khác nhau cho mã xác thực tin nhắn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 </a:t>
            </a:r>
            <a:r xmlns:a="http://schemas.openxmlformats.org/drawingml/2006/main">
              <a:rPr lang="vi" sz="2000" dirty="0">
                <a:solidFill>
                  <a:srgbClr val="000000"/>
                </a:solidFill>
                <a:latin typeface="Arial (Body)"/>
                <a:ea typeface="ＭＳ Ｐゴシック" charset="0"/>
              </a:rPr>
              <a:t>và mã hóa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bốn phím:</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K </a:t>
            </a:r>
            <a:r xmlns:a="http://schemas.openxmlformats.org/drawingml/2006/main">
              <a:rPr lang="vi" sz="2000" baseline="-25000" dirty="0">
                <a:solidFill>
                  <a:srgbClr val="000000"/>
                </a:solidFill>
                <a:latin typeface="Arial (Body)"/>
                <a:ea typeface="ＭＳ Ｐゴシック" charset="0"/>
              </a:rPr>
              <a:t>c </a:t>
            </a:r>
            <a:r xmlns:a="http://schemas.openxmlformats.org/drawingml/2006/main">
              <a:rPr lang="vi" sz="2000" dirty="0">
                <a:solidFill>
                  <a:srgbClr val="000000"/>
                </a:solidFill>
                <a:latin typeface="Arial (Body)"/>
                <a:ea typeface="ＭＳ Ｐゴシック" charset="0"/>
              </a:rPr>
              <a:t>= khóa mã hóa cho dữ liệu được gửi từ máy khách đến máy chủ</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 </a:t>
            </a:r>
            <a:r xmlns:a="http://schemas.openxmlformats.org/drawingml/2006/main">
              <a:rPr lang="vi" sz="2000" baseline="-25000" dirty="0">
                <a:solidFill>
                  <a:srgbClr val="000000"/>
                </a:solidFill>
                <a:latin typeface="Arial (Body)"/>
                <a:ea typeface="ＭＳ Ｐゴシック" charset="0"/>
              </a:rPr>
              <a:t>c </a:t>
            </a:r>
            <a:r xmlns:a="http://schemas.openxmlformats.org/drawingml/2006/main">
              <a:rPr lang="vi" sz="2000" dirty="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Phím C </a:t>
            </a:r>
            <a:r xmlns:a="http://schemas.openxmlformats.org/drawingml/2006/main">
              <a:rPr lang="vi" sz="2000" dirty="0">
                <a:solidFill>
                  <a:srgbClr val="000000"/>
                </a:solidFill>
                <a:latin typeface="Arial (Body)"/>
                <a:ea typeface="ＭＳ Ｐゴシック" charset="0"/>
              </a:rPr>
              <a:t>cho dữ liệu được gửi từ máy khách đến máy chủ</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K </a:t>
            </a:r>
            <a:r xmlns:a="http://schemas.openxmlformats.org/drawingml/2006/main">
              <a:rPr lang="vi" sz="2000" baseline="-25000" dirty="0">
                <a:solidFill>
                  <a:srgbClr val="000000"/>
                </a:solidFill>
                <a:latin typeface="Arial (Body)"/>
                <a:ea typeface="ＭＳ Ｐゴシック" charset="0"/>
              </a:rPr>
              <a:t>s </a:t>
            </a:r>
            <a:r xmlns:a="http://schemas.openxmlformats.org/drawingml/2006/main">
              <a:rPr lang="vi" sz="2000" dirty="0">
                <a:solidFill>
                  <a:srgbClr val="000000"/>
                </a:solidFill>
                <a:latin typeface="Arial (Body)"/>
                <a:ea typeface="ＭＳ Ｐゴシック" charset="0"/>
              </a:rPr>
              <a:t>= khóa mã hóa cho dữ liệu được gửi từ máy chủ đến máy khách</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Ms </a:t>
            </a:r>
            <a:r xmlns:a="http://schemas.openxmlformats.org/drawingml/2006/main">
              <a:rPr lang="vi" sz="2000" dirty="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 </a:t>
            </a:r>
            <a:r xmlns:a="http://schemas.openxmlformats.org/drawingml/2006/main">
              <a:rPr lang="vi" sz="2000" baseline="-25000" dirty="0">
                <a:solidFill>
                  <a:srgbClr val="000000"/>
                </a:solidFill>
                <a:latin typeface="Arial (Body)"/>
                <a:ea typeface="ＭＳ Ｐゴシック" charset="0"/>
              </a:rPr>
              <a:t>_</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Phím C </a:t>
            </a:r>
            <a:r xmlns:a="http://schemas.openxmlformats.org/drawingml/2006/main">
              <a:rPr lang="vi" sz="2000" dirty="0">
                <a:solidFill>
                  <a:srgbClr val="000000"/>
                </a:solidFill>
                <a:latin typeface="Arial (Body)"/>
                <a:ea typeface="ＭＳ Ｐゴシック" charset="0"/>
              </a:rPr>
              <a:t>cho dữ liệu được gửi từ máy chủ đến máy khách</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các khóa bắt nguồn từ hàm dẫn xuất khóa </a:t>
            </a:r>
            <a:r xmlns:a="http://schemas.openxmlformats.org/drawingml/2006/main">
              <a:rPr lang="vi" sz="20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F)</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lấy bí mật chính và (có thể) một số dữ liệu ngẫu nhiên bổ sung và tạo khóa</a:t>
            </a:r>
          </a:p>
        </p:txBody>
      </p:sp>
    </p:spTree>
    <p:extLst>
      <p:ext uri="{BB962C8B-B14F-4D97-AF65-F5344CB8AC3E}">
        <p14:creationId xmlns:p14="http://schemas.microsoft.com/office/powerpoint/2010/main" val="169751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Bản ghi dữ liệu</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4031843"/>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tại sao không mã hóa dữ liệu trong luồng liên tục khi chúng tôi ghi dữ liệu vào </a:t>
            </a:r>
            <a:r xmlns:a="http://schemas.openxmlformats.org/drawingml/2006/main">
              <a:rPr lang="vi" sz="20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chúng ta sẽ đặt </a:t>
            </a:r>
            <a:r xmlns:a="http://schemas.openxmlformats.org/drawingml/2006/main">
              <a:rPr lang="vi" sz="2000" dirty="0" smtClean="0">
                <a:solidFill>
                  <a:srgbClr val="000000"/>
                </a:solidFill>
                <a:latin typeface="Arial (Body)"/>
                <a:ea typeface="ＭＳ Ｐゴシック" charset="0"/>
              </a:rPr>
              <a:t>M ở đâu</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 </a:t>
            </a:r>
            <a:r xmlns:a="http://schemas.openxmlformats.org/drawingml/2006/main">
              <a:rPr lang="vi" sz="2000" dirty="0">
                <a:solidFill>
                  <a:srgbClr val="000000"/>
                </a:solidFill>
                <a:latin typeface="Arial (Body)"/>
                <a:ea typeface="ＭＳ Ｐゴシック" charset="0"/>
              </a:rPr>
              <a:t>Nếu ở cuối, không có tin nhắn toàn vẹn cho đến khi tất cả dữ liệu được xử lý.</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ví dụ: với tin nhắn tức thời, làm cách nào chúng tôi có thể kiểm tra tính toàn vẹn đối với tất cả các byte được gửi trước khi hiển thị?</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thay vào đó, ngắt luồng theo chuỗi bản ghi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mỗi bản ghi mang một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người nhận có thể hành động trên mỗi bản ghi khi nó đến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vấn đề: trong bản ghi, người nhận cần phân biệt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 từ </a:t>
            </a:r>
            <a:r xmlns:a="http://schemas.openxmlformats.org/drawingml/2006/main">
              <a:rPr lang="vi" sz="2000" dirty="0">
                <a:solidFill>
                  <a:srgbClr val="000000"/>
                </a:solidFill>
                <a:latin typeface="Arial (Body)"/>
                <a:ea typeface="ＭＳ Ｐゴシック" charset="0"/>
              </a:rPr>
              <a:t>dữ liệu</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bản ghi </a:t>
            </a:r>
            <a:endParaRPr xmlns:a="http://schemas.openxmlformats.org/drawingml/2006/main" lang="en-US" sz="2000" dirty="0">
              <a:solidFill>
                <a:srgbClr val="000000"/>
              </a:solidFill>
              <a:latin typeface="Arial (Body)"/>
              <a:ea typeface="ＭＳ Ｐゴシック" charset="0"/>
            </a:endParaRPr>
            <a:r xmlns:a="http://schemas.openxmlformats.org/drawingml/2006/main">
              <a:rPr lang="vi" sz="2000" dirty="0">
                <a:solidFill>
                  <a:srgbClr val="000000"/>
                </a:solidFill>
                <a:latin typeface="Arial (Body)"/>
                <a:ea typeface="ＭＳ Ｐゴシック" charset="0"/>
              </a:rPr>
              <a:t>có độ dài thay đổi</a:t>
            </a:r>
          </a:p>
        </p:txBody>
      </p:sp>
      <p:pic>
        <p:nvPicPr>
          <p:cNvPr id="11" name="Picture 10" descr="A bar has 3 parts. Part 2 is the longest. 1, length. 2, data. 3, M A C."/>
          <p:cNvPicPr>
            <a:picLocks noChangeAspect="1"/>
          </p:cNvPicPr>
          <p:nvPr/>
        </p:nvPicPr>
        <p:blipFill>
          <a:blip r:embed="rId2"/>
          <a:stretch>
            <a:fillRect/>
          </a:stretch>
        </p:blipFill>
        <p:spPr>
          <a:xfrm>
            <a:off x="1243762" y="5713688"/>
            <a:ext cx="5938019" cy="579170"/>
          </a:xfrm>
          <a:prstGeom prst="rect">
            <a:avLst/>
          </a:prstGeom>
        </p:spPr>
      </p:pic>
    </p:spTree>
    <p:extLst>
      <p:ext uri="{BB962C8B-B14F-4D97-AF65-F5344CB8AC3E}">
        <p14:creationId xmlns:p14="http://schemas.microsoft.com/office/powerpoint/2010/main" val="177530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Số thứ tự</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1931268"/>
          </a:xfrm>
        </p:spPr>
        <p:txBody>
          <a:bodyPr wrap="square" lIns="91425" tIns="91425" rIns="91425" bIns="91425">
            <a:spAutoFit/>
          </a:bodyPr>
          <a:lstStyle/>
          <a:p>
            <a:pPr xmlns:a="http://schemas.openxmlformats.org/drawingml/2006/main" marL="255600" indent="-255600" eaLnBrk="0" fontAlgn="base" hangingPunct="0">
              <a:spcAft>
                <a:spcPct val="0"/>
              </a:spcAft>
              <a:defRPr/>
            </a:pPr>
            <a:r xmlns:a="http://schemas.openxmlformats.org/drawingml/2006/main">
              <a:rPr lang="vi" sz="2400" b="1" dirty="0">
                <a:solidFill>
                  <a:srgbClr val="000000"/>
                </a:solidFill>
                <a:latin typeface="Arial (Body)"/>
                <a:ea typeface="ＭＳ Ｐゴシック" charset="0"/>
                <a:cs typeface="+mn-cs"/>
              </a:rPr>
              <a:t>vấn đề: </a:t>
            </a:r>
            <a:r xmlns:a="http://schemas.openxmlformats.org/drawingml/2006/main">
              <a:rPr lang="vi" sz="2400" dirty="0">
                <a:solidFill>
                  <a:srgbClr val="000000"/>
                </a:solidFill>
                <a:latin typeface="Arial (Body)"/>
                <a:ea typeface="ＭＳ Ｐゴシック" charset="0"/>
                <a:cs typeface="+mn-cs"/>
              </a:rPr>
              <a:t>kẻ tấn công có thể chụp và phát lại bản ghi hoặc sắp xếp lại bản ghi</a:t>
            </a:r>
          </a:p>
          <a:p>
            <a:pPr xmlns:a="http://schemas.openxmlformats.org/drawingml/2006/main" marL="255600" lvl="0" indent="-255600" eaLnBrk="0" fontAlgn="base" hangingPunct="0">
              <a:spcAft>
                <a:spcPct val="0"/>
              </a:spcAft>
              <a:buFont typeface="Arial" panose="020B0604020202020204" pitchFamily="34" charset="0"/>
              <a:buChar char="•"/>
              <a:defRPr/>
            </a:pPr>
            <a:r xmlns:a="http://schemas.openxmlformats.org/drawingml/2006/main">
              <a:rPr lang="vi" sz="2400" b="1" dirty="0">
                <a:solidFill>
                  <a:srgbClr val="000000"/>
                </a:solidFill>
                <a:latin typeface="Arial (Body)"/>
                <a:ea typeface="ＭＳ Ｐゴシック" charset="0"/>
                <a:cs typeface="+mn-cs"/>
              </a:rPr>
              <a:t>giải pháp: </a:t>
            </a:r>
            <a:r xmlns:a="http://schemas.openxmlformats.org/drawingml/2006/main">
              <a:rPr lang="vi" sz="2400" dirty="0">
                <a:solidFill>
                  <a:srgbClr val="000000"/>
                </a:solidFill>
                <a:latin typeface="Arial (Body)"/>
                <a:ea typeface="ＭＳ Ｐゴシック" charset="0"/>
                <a:cs typeface="+mn-cs"/>
              </a:rPr>
              <a:t>đặt số thứ tự vào </a:t>
            </a:r>
            <a:r xmlns:a="http://schemas.openxmlformats.org/drawingml/2006/main">
              <a:rPr lang="vi" sz="2400" dirty="0" smtClean="0">
                <a:solidFill>
                  <a:srgbClr val="000000"/>
                </a:solidFill>
                <a:latin typeface="Arial (Body)"/>
                <a:ea typeface="ＭＳ Ｐゴシック" charset="0"/>
                <a:cs typeface="+mn-cs"/>
              </a:rPr>
              <a:t>M</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Một</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p>
          <a:p>
            <a:pPr xmlns:a="http://schemas.openxmlformats.org/drawingml/2006/main" marL="741600" indent="-284400" eaLnBrk="0" fontAlgn="base" hangingPunct="0">
              <a:spcBef>
                <a:spcPts val="600"/>
              </a:spcBef>
              <a:spcAft>
                <a:spcPct val="0"/>
              </a:spcAft>
              <a:buFontTx/>
              <a:buChar char="–"/>
              <a:defRPr/>
            </a:pPr>
            <a:r xmlns:a="http://schemas.openxmlformats.org/drawingml/2006/main">
              <a:rPr lang="vi" sz="2400" dirty="0" smtClean="0">
                <a:solidFill>
                  <a:srgbClr val="000000"/>
                </a:solidFill>
                <a:latin typeface="Arial (Body)"/>
                <a:ea typeface="ＭＳ Ｐゴシック" charset="0"/>
                <a:cs typeface="+mn-cs"/>
              </a:rPr>
              <a:t> </a:t>
            </a:r>
            <a:endParaRPr xmlns:a="http://schemas.openxmlformats.org/drawingml/2006/main" lang="en-US" sz="2400" dirty="0">
              <a:solidFill>
                <a:srgbClr val="000000"/>
              </a:solidFill>
              <a:latin typeface="Arial (Body)"/>
              <a:ea typeface="ＭＳ Ｐゴシック" charset="0"/>
              <a:cs typeface="+mn-cs"/>
            </a:endParaRPr>
          </a:p>
        </p:txBody>
      </p:sp>
      <p:graphicFrame>
        <p:nvGraphicFramePr>
          <p:cNvPr id="6" name="Object 5" descr="M A C = M A C left parenthesis M sub x comma sequence pipe pipe data right parenthesis."/>
          <p:cNvGraphicFramePr>
            <a:graphicFrameLocks noChangeAspect="1"/>
          </p:cNvGraphicFramePr>
          <p:nvPr>
            <p:extLst>
              <p:ext uri="{D42A27DB-BD31-4B8C-83A1-F6EECF244321}">
                <p14:modId xmlns:p14="http://schemas.microsoft.com/office/powerpoint/2010/main" val="547162570"/>
              </p:ext>
            </p:extLst>
          </p:nvPr>
        </p:nvGraphicFramePr>
        <p:xfrm>
          <a:off x="1295455" y="3108024"/>
          <a:ext cx="4071137" cy="407115"/>
        </p:xfrm>
        <a:graphic>
          <a:graphicData uri="http://schemas.openxmlformats.org/presentationml/2006/ole">
            <mc:AlternateContent xmlns:mc="http://schemas.openxmlformats.org/markup-compatibility/2006">
              <mc:Choice xmlns:v="urn:schemas-microsoft-com:vml" Requires="v">
                <p:oleObj spid="_x0000_s12788" name="Equation" r:id="rId3" imgW="2286000" imgH="228600" progId="Equation.DSMT4">
                  <p:embed/>
                </p:oleObj>
              </mc:Choice>
              <mc:Fallback>
                <p:oleObj name="Equation" r:id="rId3" imgW="2286000" imgH="228600" progId="Equation.DSMT4">
                  <p:embed/>
                  <p:pic>
                    <p:nvPicPr>
                      <p:cNvPr id="0" name=""/>
                      <p:cNvPicPr/>
                      <p:nvPr/>
                    </p:nvPicPr>
                    <p:blipFill>
                      <a:blip r:embed="rId4"/>
                      <a:stretch>
                        <a:fillRect/>
                      </a:stretch>
                    </p:blipFill>
                    <p:spPr>
                      <a:xfrm>
                        <a:off x="1295455" y="3108024"/>
                        <a:ext cx="4071137" cy="407115"/>
                      </a:xfrm>
                      <a:prstGeom prst="rect">
                        <a:avLst/>
                      </a:prstGeom>
                    </p:spPr>
                  </p:pic>
                </p:oleObj>
              </mc:Fallback>
            </mc:AlternateContent>
          </a:graphicData>
        </a:graphic>
      </p:graphicFrame>
      <p:sp>
        <p:nvSpPr>
          <p:cNvPr id="4" name="Text Placeholder 3"/>
          <p:cNvSpPr>
            <a:spLocks noGrp="1"/>
          </p:cNvSpPr>
          <p:nvPr>
            <p:ph type="body" idx="2"/>
          </p:nvPr>
        </p:nvSpPr>
        <p:spPr>
          <a:xfrm>
            <a:off x="440871" y="3407219"/>
            <a:ext cx="8229600" cy="2163763"/>
          </a:xfrm>
        </p:spPr>
        <p:txBody>
          <a:bodyPr/>
          <a:lstStyle/>
          <a:p>
            <a:pPr xmlns:a="http://schemas.openxmlformats.org/drawingml/2006/main" marL="741600" lvl="1" indent="-284400" eaLnBrk="0" fontAlgn="base" hangingPunct="0">
              <a:spcAft>
                <a:spcPct val="0"/>
              </a:spcAft>
              <a:defRPr/>
            </a:pPr>
            <a:r xmlns:a="http://schemas.openxmlformats.org/drawingml/2006/main">
              <a:rPr lang="vi" sz="2400" dirty="0">
                <a:solidFill>
                  <a:srgbClr val="000000"/>
                </a:solidFill>
                <a:latin typeface="Arial (Body)"/>
                <a:ea typeface="ＭＳ Ｐゴシック" charset="0"/>
              </a:rPr>
              <a:t>lưu ý: không có trường số thứ tự</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b="1" dirty="0">
                <a:solidFill>
                  <a:srgbClr val="000000"/>
                </a:solidFill>
                <a:latin typeface="Arial (Body)"/>
                <a:ea typeface="ＭＳ Ｐゴシック" charset="0"/>
              </a:rPr>
              <a:t>vấn đề: </a:t>
            </a:r>
            <a:r xmlns:a="http://schemas.openxmlformats.org/drawingml/2006/main">
              <a:rPr lang="vi" sz="2400" dirty="0">
                <a:solidFill>
                  <a:srgbClr val="000000"/>
                </a:solidFill>
                <a:latin typeface="Arial (Body)"/>
                <a:ea typeface="ＭＳ Ｐゴシック" charset="0"/>
              </a:rPr>
              <a:t>kẻ tấn công có thể phát lại tất cả các bản ghi</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b="1" dirty="0">
                <a:solidFill>
                  <a:srgbClr val="000000"/>
                </a:solidFill>
                <a:latin typeface="Arial (Body)"/>
                <a:ea typeface="ＭＳ Ｐゴシック" charset="0"/>
              </a:rPr>
              <a:t>giải pháp: </a:t>
            </a:r>
            <a:r xmlns:a="http://schemas.openxmlformats.org/drawingml/2006/main">
              <a:rPr lang="vi" sz="2400" dirty="0">
                <a:solidFill>
                  <a:srgbClr val="000000"/>
                </a:solidFill>
                <a:latin typeface="Arial (Body)"/>
                <a:ea typeface="ＭＳ Ｐゴシック" charset="0"/>
              </a:rPr>
              <a:t>sử dụng </a:t>
            </a:r>
            <a:r xmlns:a="http://schemas.openxmlformats.org/drawingml/2006/main">
              <a:rPr lang="vi" sz="2400" dirty="0" smtClean="0">
                <a:solidFill>
                  <a:srgbClr val="000000"/>
                </a:solidFill>
                <a:latin typeface="Arial (Body)"/>
                <a:ea typeface="ＭＳ Ｐゴシック" charset="0"/>
              </a:rPr>
              <a:t>nonce</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06238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58200" cy="707856"/>
          </a:xfrm>
        </p:spPr>
        <p:txBody>
          <a:bodyPr wrap="square"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Có Bad Guys (và Girls) Out There!</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mn-lt"/>
                <a:ea typeface="ＭＳ Ｐゴシック" charset="0"/>
              </a:rPr>
              <a:t>Q: </a:t>
            </a:r>
            <a:r xmlns:a="http://schemas.openxmlformats.org/drawingml/2006/main">
              <a:rPr lang="vi" sz="2400" dirty="0">
                <a:solidFill>
                  <a:srgbClr val="000000"/>
                </a:solidFill>
                <a:latin typeface="+mn-lt"/>
                <a:ea typeface="ＭＳ Ｐゴシック" charset="0"/>
              </a:rPr>
              <a:t>Một </a:t>
            </a:r>
            <a:r xmlns:a="http://schemas.openxmlformats.org/drawingml/2006/main">
              <a:rPr lang="vi" sz="2400" dirty="0" smtClean="0">
                <a:solidFill>
                  <a:srgbClr val="000000"/>
                </a:solidFill>
                <a:latin typeface="+mn-lt"/>
                <a:ea typeface="ＭＳ Ｐゴシック" charset="0"/>
              </a:rPr>
              <a:t>" </a:t>
            </a:r>
            <a:r xmlns:a="http://schemas.openxmlformats.org/drawingml/2006/main">
              <a:rPr lang="vi" altLang="ja-JP" sz="2400" dirty="0" smtClean="0">
                <a:solidFill>
                  <a:srgbClr val="000000"/>
                </a:solidFill>
                <a:latin typeface="+mn-lt"/>
                <a:ea typeface="ＭＳ Ｐゴシック" charset="0"/>
              </a:rPr>
              <a:t>kẻ xấu" </a:t>
            </a:r>
            <a:r xmlns:a="http://schemas.openxmlformats.org/drawingml/2006/main">
              <a:rPr lang="vi" altLang="ja-JP" sz="2400" dirty="0">
                <a:solidFill>
                  <a:srgbClr val="000000"/>
                </a:solidFill>
                <a:latin typeface="+mn-lt"/>
                <a:ea typeface="ＭＳ Ｐゴシック" charset="0"/>
              </a:rPr>
              <a:t>có thể làm gì?</a:t>
            </a:r>
          </a:p>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mn-lt"/>
                <a:ea typeface="ＭＳ Ｐゴシック" charset="0"/>
              </a:rPr>
              <a:t>Đáp: </a:t>
            </a:r>
            <a:r xmlns:a="http://schemas.openxmlformats.org/drawingml/2006/main">
              <a:rPr lang="vi" sz="2400" dirty="0">
                <a:solidFill>
                  <a:srgbClr val="000000"/>
                </a:solidFill>
                <a:latin typeface="+mn-lt"/>
                <a:ea typeface="ＭＳ Ｐゴシック" charset="0"/>
              </a:rPr>
              <a:t>Rất nhiều! Xem phần 1.6</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mn-lt"/>
                <a:ea typeface="ＭＳ Ｐゴシック" charset="0"/>
              </a:rPr>
              <a:t>nghe lén: </a:t>
            </a:r>
            <a:r xmlns:a="http://schemas.openxmlformats.org/drawingml/2006/main">
              <a:rPr lang="vi" sz="2400" dirty="0">
                <a:solidFill>
                  <a:srgbClr val="000000"/>
                </a:solidFill>
                <a:latin typeface="+mn-lt"/>
                <a:ea typeface="ＭＳ Ｐゴシック" charset="0"/>
              </a:rPr>
              <a:t>chặn tin nhắn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ea typeface="ＭＳ Ｐゴシック" charset="0"/>
              </a:rPr>
              <a:t>tích cực </a:t>
            </a:r>
            <a:r xmlns:a="http://schemas.openxmlformats.org/drawingml/2006/main">
              <a:rPr lang="vi" sz="2400" b="1" dirty="0">
                <a:solidFill>
                  <a:srgbClr val="000000"/>
                </a:solidFill>
                <a:latin typeface="+mn-lt"/>
                <a:ea typeface="ＭＳ Ｐゴシック" charset="0"/>
              </a:rPr>
              <a:t>chèn </a:t>
            </a:r>
            <a:r xmlns:a="http://schemas.openxmlformats.org/drawingml/2006/main">
              <a:rPr lang="vi" sz="2400" dirty="0">
                <a:solidFill>
                  <a:srgbClr val="000000"/>
                </a:solidFill>
                <a:latin typeface="+mn-lt"/>
                <a:ea typeface="ＭＳ Ｐゴシック" charset="0"/>
              </a:rPr>
              <a:t>tin nhắn vào kết nối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mn-lt"/>
                <a:ea typeface="ＭＳ Ｐゴシック" charset="0"/>
              </a:rPr>
              <a:t>mạo danh: </a:t>
            </a:r>
            <a:r xmlns:a="http://schemas.openxmlformats.org/drawingml/2006/main">
              <a:rPr lang="vi" sz="2400" dirty="0">
                <a:solidFill>
                  <a:srgbClr val="000000"/>
                </a:solidFill>
                <a:latin typeface="+mn-lt"/>
                <a:ea typeface="ＭＳ Ｐゴシック" charset="0"/>
              </a:rPr>
              <a:t>có thể giả mạo (giả mạo) địa chỉ nguồn trong gói (hoặc bất kỳ trường nào trong gói)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mn-lt"/>
                <a:ea typeface="ＭＳ Ｐゴシック" charset="0"/>
              </a:rPr>
              <a:t>không tặc:</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 </a:t>
            </a:r>
            <a:r xmlns:a="http://schemas.openxmlformats.org/drawingml/2006/main">
              <a:rPr lang="vi" altLang="ja-JP" sz="2400" dirty="0" smtClean="0">
                <a:solidFill>
                  <a:srgbClr val="000000"/>
                </a:solidFill>
                <a:latin typeface="+mn-lt"/>
                <a:ea typeface="ＭＳ Ｐゴシック" charset="0"/>
              </a:rPr>
              <a:t>tiếp quản” </a:t>
            </a:r>
            <a:r xmlns:a="http://schemas.openxmlformats.org/drawingml/2006/main">
              <a:rPr lang="vi" altLang="ja-JP" sz="2400" dirty="0">
                <a:solidFill>
                  <a:srgbClr val="000000"/>
                </a:solidFill>
                <a:latin typeface="+mn-lt"/>
                <a:ea typeface="ＭＳ Ｐゴシック" charset="0"/>
              </a:rPr>
              <a:t>kết nối đang diễn ra bằng cách xóa người gửi hoặc người nhận, tự đưa mình vào vị trí</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mn-lt"/>
                <a:ea typeface="ＭＳ Ｐゴシック" charset="0"/>
              </a:rPr>
              <a:t>từ chối dịch vụ: </a:t>
            </a:r>
            <a:r xmlns:a="http://schemas.openxmlformats.org/drawingml/2006/main">
              <a:rPr lang="vi" sz="2400" dirty="0">
                <a:solidFill>
                  <a:srgbClr val="000000"/>
                </a:solidFill>
                <a:latin typeface="+mn-lt"/>
                <a:ea typeface="ＭＳ Ｐゴシック" charset="0"/>
              </a:rPr>
              <a:t>ngăn không cho người khác sử dụng dịch vụ (ví dụ: </a:t>
            </a:r>
            <a:r xmlns:a="http://schemas.openxmlformats.org/drawingml/2006/main">
              <a:rPr lang="vi" sz="2400" dirty="0" smtClean="0">
                <a:solidFill>
                  <a:srgbClr val="000000"/>
                </a:solidFill>
                <a:latin typeface="+mn-lt"/>
                <a:ea typeface="ＭＳ Ｐゴシック" charset="0"/>
              </a:rPr>
              <a:t>do </a:t>
            </a:r>
            <a:r xmlns:a="http://schemas.openxmlformats.org/drawingml/2006/main">
              <a:rPr lang="vi" sz="2400" dirty="0">
                <a:solidFill>
                  <a:srgbClr val="000000"/>
                </a:solidFill>
                <a:latin typeface="+mn-lt"/>
                <a:ea typeface="ＭＳ Ｐゴシック" charset="0"/>
              </a:rPr>
              <a:t>quá tải tài nguyên </a:t>
            </a:r>
            <a:r xmlns:a="http://schemas.openxmlformats.org/drawingml/2006/main">
              <a:rPr lang="vi" sz="2400" dirty="0" smtClean="0">
                <a:solidFill>
                  <a:srgbClr val="000000"/>
                </a:solidFill>
                <a:latin typeface="+mn-lt"/>
                <a:ea typeface="ＭＳ Ｐゴシック" charset="0"/>
              </a:rPr>
              <a:t>)</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432130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Thông tin điều khiển</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vấn đề: </a:t>
            </a:r>
            <a:r xmlns:a="http://schemas.openxmlformats.org/drawingml/2006/main">
              <a:rPr lang="vi" sz="2400" dirty="0" smtClean="0">
                <a:solidFill>
                  <a:srgbClr val="000000"/>
                </a:solidFill>
                <a:latin typeface="Arial (Body)"/>
                <a:ea typeface="ＭＳ Ｐゴシック" charset="0"/>
              </a:rPr>
              <a:t>tấn công </a:t>
            </a:r>
            <a:endParaRPr xmlns:a="http://schemas.openxmlformats.org/drawingml/2006/main" lang="en-US" sz="2400" dirty="0">
              <a:solidFill>
                <a:srgbClr val="000000"/>
              </a:solidFill>
              <a:latin typeface="Arial (Body)"/>
              <a:ea typeface="ＭＳ Ｐゴシック" charset="0"/>
            </a:endParaRPr>
            <a:r xmlns:a="http://schemas.openxmlformats.org/drawingml/2006/main">
              <a:rPr lang="vi" sz="2400" dirty="0">
                <a:solidFill>
                  <a:srgbClr val="000000"/>
                </a:solidFill>
                <a:latin typeface="Arial (Body)"/>
                <a:ea typeface="ＭＳ Ｐゴシック" charset="0"/>
              </a:rPr>
              <a:t>cắt ngắn :</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kẻ tấn công giả mạo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Đoạn </a:t>
            </a:r>
            <a:r xmlns:a="http://schemas.openxmlformats.org/drawingml/2006/main">
              <a:rPr lang="vi" sz="2400" dirty="0" smtClean="0">
                <a:solidFill>
                  <a:srgbClr val="000000"/>
                </a:solidFill>
                <a:latin typeface="Arial (Body)"/>
                <a:ea typeface="ＭＳ Ｐゴシック" charset="0"/>
              </a:rPr>
              <a:t>kết nối P đóng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một hoặc cả hai bên nghĩ rằng có ít dữ liệu hơn thực tế </a:t>
            </a:r>
            <a:r xmlns:a="http://schemas.openxmlformats.org/drawingml/2006/main">
              <a:rPr lang="vi" sz="2400" dirty="0" smtClean="0">
                <a:solidFill>
                  <a:srgbClr val="000000"/>
                </a:solidFill>
                <a:latin typeface="Arial (Body)"/>
                <a:ea typeface="ＭＳ Ｐゴシック" charset="0"/>
              </a:rPr>
              <a:t>.</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ea typeface="ＭＳ Ｐゴシック" charset="0"/>
              </a:rPr>
              <a:t>giải pháp: </a:t>
            </a:r>
            <a:r xmlns:a="http://schemas.openxmlformats.org/drawingml/2006/main">
              <a:rPr lang="vi" sz="2400" dirty="0">
                <a:solidFill>
                  <a:srgbClr val="000000"/>
                </a:solidFill>
                <a:latin typeface="Arial (Body)"/>
                <a:ea typeface="ＭＳ Ｐゴシック" charset="0"/>
              </a:rPr>
              <a:t>các loại bản ghi, với một loại để đóng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gõ 0 cho dữ liệu; loại 1 để đóng cửa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 </a:t>
            </a:r>
            <a:endParaRPr xmlns:a="http://schemas.openxmlformats.org/drawingml/2006/main" lang="en-US" sz="2400" dirty="0">
              <a:solidFill>
                <a:srgbClr val="000000"/>
              </a:solidFill>
              <a:latin typeface="Arial (Body)"/>
              <a:ea typeface="ＭＳ Ｐゴシック" charset="0"/>
            </a:endParaRPr>
          </a:p>
        </p:txBody>
      </p:sp>
      <p:graphicFrame>
        <p:nvGraphicFramePr>
          <p:cNvPr id="13" name="Object 12" descr="M A C = M A C left parenthesis M sub x comma sequence pipe pipe type pipe pipe data right parenthesis."/>
          <p:cNvGraphicFramePr>
            <a:graphicFrameLocks noChangeAspect="1"/>
          </p:cNvGraphicFramePr>
          <p:nvPr>
            <p:extLst>
              <p:ext uri="{D42A27DB-BD31-4B8C-83A1-F6EECF244321}">
                <p14:modId xmlns:p14="http://schemas.microsoft.com/office/powerpoint/2010/main" val="2626935878"/>
              </p:ext>
            </p:extLst>
          </p:nvPr>
        </p:nvGraphicFramePr>
        <p:xfrm>
          <a:off x="781700" y="4497985"/>
          <a:ext cx="5164876" cy="436955"/>
        </p:xfrm>
        <a:graphic>
          <a:graphicData uri="http://schemas.openxmlformats.org/presentationml/2006/ole">
            <mc:AlternateContent xmlns:mc="http://schemas.openxmlformats.org/markup-compatibility/2006">
              <mc:Choice xmlns:v="urn:schemas-microsoft-com:vml" Requires="v">
                <p:oleObj spid="_x0000_s13811" name="Equation" r:id="rId3" imgW="2705040" imgH="228600" progId="Equation.DSMT4">
                  <p:embed/>
                </p:oleObj>
              </mc:Choice>
              <mc:Fallback>
                <p:oleObj name="Equation" r:id="rId3" imgW="2705040" imgH="228600" progId="Equation.DSMT4">
                  <p:embed/>
                  <p:pic>
                    <p:nvPicPr>
                      <p:cNvPr id="6" name="Object 5"/>
                      <p:cNvPicPr/>
                      <p:nvPr/>
                    </p:nvPicPr>
                    <p:blipFill>
                      <a:blip r:embed="rId4"/>
                      <a:stretch>
                        <a:fillRect/>
                      </a:stretch>
                    </p:blipFill>
                    <p:spPr>
                      <a:xfrm>
                        <a:off x="781700" y="4497985"/>
                        <a:ext cx="5164876" cy="436955"/>
                      </a:xfrm>
                      <a:prstGeom prst="rect">
                        <a:avLst/>
                      </a:prstGeom>
                    </p:spPr>
                  </p:pic>
                </p:oleObj>
              </mc:Fallback>
            </mc:AlternateContent>
          </a:graphicData>
        </a:graphic>
      </p:graphicFrame>
    </p:spTree>
    <p:extLst>
      <p:ext uri="{BB962C8B-B14F-4D97-AF65-F5344CB8AC3E}">
        <p14:creationId xmlns:p14="http://schemas.microsoft.com/office/powerpoint/2010/main" val="1621390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Tóm tắt</a:t>
            </a:r>
            <a:endParaRPr xmlns:a="http://schemas.openxmlformats.org/drawingml/2006/main" lang="en-US" dirty="0">
              <a:latin typeface="Times New Roman" panose="02020603050405020304" pitchFamily="18" charset="0"/>
              <a:ea typeface="ＭＳ Ｐゴシック" charset="0"/>
            </a:endParaRPr>
          </a:p>
        </p:txBody>
      </p:sp>
      <p:pic>
        <p:nvPicPr>
          <p:cNvPr id="32" name="Picture 31" descr="Alice and Bob are beside each other. 9 arrows bounce between them like zig zags. Arrows 3 through 9 are encrypted. Alice. Arrow 1, hello. Bob. Arrow 2, certificate, nonce. Alice. Arrow 3, K sub B to the plus power left parenthesis M S right parenthesis = E M S. Arrow 4, type 0, s e q 1, data. Arrow 5, type 0, s e q 2, data. Bob. Arrow 6, type 0, s e q 1, data. Alice. Arrow 7, type 0, s e q 3, data. Arrow 8, type 1, s e q 4, close. Bob. Arrow 9, type 1, s e q 2, close."/>
          <p:cNvPicPr>
            <a:picLocks noChangeAspect="1"/>
          </p:cNvPicPr>
          <p:nvPr/>
        </p:nvPicPr>
        <p:blipFill>
          <a:blip r:embed="rId2"/>
          <a:stretch>
            <a:fillRect/>
          </a:stretch>
        </p:blipFill>
        <p:spPr>
          <a:xfrm>
            <a:off x="1176890" y="1718576"/>
            <a:ext cx="6790220" cy="4325777"/>
          </a:xfrm>
          <a:prstGeom prst="rect">
            <a:avLst/>
          </a:prstGeom>
        </p:spPr>
      </p:pic>
    </p:spTree>
    <p:extLst>
      <p:ext uri="{BB962C8B-B14F-4D97-AF65-F5344CB8AC3E}">
        <p14:creationId xmlns:p14="http://schemas.microsoft.com/office/powerpoint/2010/main" val="2690174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Đồ chơi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Chưa hoàn thành</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cánh đồng dài bao nhiêu?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giao thức mã hóa nào?</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muốn đàm phán?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cho phép máy khách và máy chủ hỗ trợ các thuật toán mã hóa khác nhau</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cho phép máy khách và máy chủ cùng chọn thuật toán cụ thể trước khi truyền dữ liệu</a:t>
            </a:r>
          </a:p>
        </p:txBody>
      </p:sp>
    </p:spTree>
    <p:extLst>
      <p:ext uri="{BB962C8B-B14F-4D97-AF65-F5344CB8AC3E}">
        <p14:creationId xmlns:p14="http://schemas.microsoft.com/office/powerpoint/2010/main" val="271086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Bộ mật mã L</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65515"/>
            <a:ext cx="4180114" cy="4339619"/>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bộ mật mã</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thuật toán khóa công khai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thuật toán mã hóa đối xứng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thuật toán C</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L hỗ trợ </a:t>
            </a:r>
            <a:r xmlns:a="http://schemas.openxmlformats.org/drawingml/2006/main">
              <a:rPr lang="vi" sz="2000" dirty="0">
                <a:solidFill>
                  <a:srgbClr val="000000"/>
                </a:solidFill>
                <a:latin typeface="Arial (Body)"/>
                <a:ea typeface="ＭＳ Ｐゴシック" charset="0"/>
              </a:rPr>
              <a:t>một số bộ mật mã</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đàm phán: máy khách, máy chủ đồng ý về bộ mật mã</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khách hàng cung cấp sự lựa chọn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máy chủ chọn </a:t>
            </a:r>
            <a:r xmlns:a="http://schemas.openxmlformats.org/drawingml/2006/main">
              <a:rPr lang="vi" sz="2000" dirty="0" smtClean="0">
                <a:solidFill>
                  <a:srgbClr val="000000"/>
                </a:solidFill>
                <a:latin typeface="Arial (Body)"/>
                <a:ea typeface="ＭＳ Ｐゴシック" charset="0"/>
              </a:rPr>
              <a:t>một</a:t>
            </a:r>
            <a:endParaRPr xmlns:a="http://schemas.openxmlformats.org/drawingml/2006/main" lang="en-US" sz="2000" dirty="0">
              <a:solidFill>
                <a:srgbClr val="000000"/>
              </a:solidFill>
              <a:latin typeface="Arial (Body)"/>
              <a:ea typeface="ＭＳ Ｐゴシック" charset="0"/>
            </a:endParaRPr>
          </a:p>
        </p:txBody>
      </p:sp>
      <p:sp>
        <p:nvSpPr>
          <p:cNvPr id="4" name="Content Placeholder 3"/>
          <p:cNvSpPr>
            <a:spLocks noGrp="1"/>
          </p:cNvSpPr>
          <p:nvPr>
            <p:ph type="body" idx="2"/>
          </p:nvPr>
        </p:nvSpPr>
        <p:spPr>
          <a:xfrm>
            <a:off x="4947556" y="1676394"/>
            <a:ext cx="3739243" cy="4455035"/>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000" kern="1200" dirty="0">
                <a:solidFill>
                  <a:srgbClr val="000000"/>
                </a:solidFill>
                <a:latin typeface="Arial (Body)"/>
                <a:ea typeface="ＭＳ Ｐゴシック" charset="0"/>
                <a:cs typeface="Arial" charset="0"/>
              </a:rPr>
              <a:t>chung </a:t>
            </a:r>
            <a:r xmlns:a="http://schemas.openxmlformats.org/drawingml/2006/main">
              <a:rPr lang="vi" sz="2000" kern="1200" dirty="0" smtClean="0">
                <a:solidFill>
                  <a:srgbClr val="000000"/>
                </a:solidFill>
                <a:latin typeface="Arial (Body)"/>
                <a:ea typeface="ＭＳ Ｐゴシック" charset="0"/>
                <a:cs typeface="Arial" charset="0"/>
              </a:rPr>
              <a:t>S</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S</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L </a:t>
            </a:r>
            <a:r xmlns:a="http://schemas.openxmlformats.org/drawingml/2006/main">
              <a:rPr lang="vi" sz="2000" kern="1200" dirty="0">
                <a:solidFill>
                  <a:srgbClr val="000000"/>
                </a:solidFill>
                <a:latin typeface="Arial (Body)"/>
                <a:ea typeface="ＭＳ Ｐゴシック" charset="0"/>
                <a:cs typeface="Arial" charset="0"/>
              </a:rPr>
              <a:t>mật mã đối xứng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smtClean="0">
                <a:solidFill>
                  <a:srgbClr val="000000"/>
                </a:solidFill>
                <a:latin typeface="Arial (Body)"/>
                <a:ea typeface="ＭＳ Ｐゴシック" charset="0"/>
                <a:cs typeface="Arial" charset="0"/>
              </a:rPr>
              <a:t>Đ.</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e</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S – </a:t>
            </a:r>
            <a:r xmlns:a="http://schemas.openxmlformats.org/drawingml/2006/main">
              <a:rPr lang="vi" sz="2000" kern="1200" dirty="0">
                <a:solidFill>
                  <a:srgbClr val="000000"/>
                </a:solidFill>
                <a:latin typeface="Arial (Body)"/>
                <a:ea typeface="ＭＳ Ｐゴシック" charset="0"/>
                <a:cs typeface="Arial" charset="0"/>
              </a:rPr>
              <a:t>Tiêu chuẩn mã hóa dữ liệu: chặn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smtClean="0">
                <a:solidFill>
                  <a:srgbClr val="000000"/>
                </a:solidFill>
                <a:latin typeface="Arial (Body)"/>
                <a:ea typeface="ＭＳ Ｐゴシック" charset="0"/>
                <a:cs typeface="Arial" charset="0"/>
              </a:rPr>
              <a:t>3D</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e</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S </a:t>
            </a:r>
            <a:r xmlns:a="http://schemas.openxmlformats.org/drawingml/2006/main">
              <a:rPr lang="vi" sz="2000" kern="1200" dirty="0">
                <a:solidFill>
                  <a:srgbClr val="000000"/>
                </a:solidFill>
                <a:latin typeface="Arial (Body)"/>
                <a:ea typeface="ＭＳ Ｐゴシック" charset="0"/>
                <a:cs typeface="Arial" charset="0"/>
              </a:rPr>
              <a:t>– Sức mạnh gấp ba lần: khối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Arial (Body)"/>
                <a:ea typeface="ＭＳ Ｐゴシック" charset="0"/>
                <a:cs typeface="Arial" charset="0"/>
              </a:rPr>
              <a:t>RC2 – Mật mã Rivest 2: khối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Arial (Body)"/>
                <a:ea typeface="ＭＳ Ｐゴシック" charset="0"/>
                <a:cs typeface="Arial" charset="0"/>
              </a:rPr>
              <a:t>RC4 – Mật mã Rivest 4: luồng</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000" kern="1200" dirty="0" smtClean="0">
                <a:solidFill>
                  <a:srgbClr val="000000"/>
                </a:solidFill>
                <a:latin typeface="Arial (Body)"/>
                <a:ea typeface="ＭＳ Ｐゴシック" charset="0"/>
                <a:cs typeface="Arial" charset="0"/>
              </a:rPr>
              <a:t>S</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S</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L </a:t>
            </a:r>
            <a:r xmlns:a="http://schemas.openxmlformats.org/drawingml/2006/main">
              <a:rPr lang="vi" sz="2000" kern="1200" dirty="0">
                <a:solidFill>
                  <a:srgbClr val="000000"/>
                </a:solidFill>
                <a:latin typeface="Arial (Body)"/>
                <a:ea typeface="ＭＳ Ｐゴシック" charset="0"/>
                <a:cs typeface="Arial" charset="0"/>
              </a:rPr>
              <a:t>Mã hóa khóa công khai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smtClean="0">
                <a:solidFill>
                  <a:srgbClr val="000000"/>
                </a:solidFill>
                <a:latin typeface="Arial (Body)"/>
                <a:ea typeface="ＭＳ Ｐゴシック" charset="0"/>
                <a:cs typeface="Arial" charset="0"/>
              </a:rPr>
              <a:t>r</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S</a:t>
            </a:r>
            <a:r xmlns:a="http://schemas.openxmlformats.org/drawingml/2006/main">
              <a:rPr lang="vi" sz="100" kern="1200" dirty="0" smtClean="0">
                <a:solidFill>
                  <a:srgbClr val="000000"/>
                </a:solidFill>
                <a:latin typeface="Arial (Body)"/>
                <a:ea typeface="ＭＳ Ｐゴシック" charset="0"/>
                <a:cs typeface="Arial" charset="0"/>
              </a:rPr>
              <a:t> </a:t>
            </a:r>
            <a:r xmlns:a="http://schemas.openxmlformats.org/drawingml/2006/main">
              <a:rPr lang="vi" sz="2000" kern="1200" dirty="0" smtClean="0">
                <a:solidFill>
                  <a:srgbClr val="000000"/>
                </a:solidFill>
                <a:latin typeface="Arial (Body)"/>
                <a:ea typeface="ＭＳ Ｐゴシック" charset="0"/>
                <a:cs typeface="Arial" charset="0"/>
              </a:rPr>
              <a:t>Một</a:t>
            </a:r>
            <a:endParaRPr xmlns:a="http://schemas.openxmlformats.org/drawingml/2006/main" lang="en-US" sz="2000" kern="1200" dirty="0">
              <a:solidFill>
                <a:srgbClr val="000000"/>
              </a:solidFill>
              <a:latin typeface="Arial (Body)"/>
              <a:ea typeface="ＭＳ Ｐゴシック" charset="0"/>
              <a:cs typeface="Arial" charset="0"/>
            </a:endParaRPr>
          </a:p>
        </p:txBody>
      </p:sp>
    </p:spTree>
    <p:extLst>
      <p:ext uri="{BB962C8B-B14F-4D97-AF65-F5344CB8AC3E}">
        <p14:creationId xmlns:p14="http://schemas.microsoft.com/office/powerpoint/2010/main" val="781535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Bất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Bắt tay </a:t>
            </a:r>
            <a:r xmlns:a="http://schemas.openxmlformats.org/drawingml/2006/main">
              <a:rPr lang="vi" sz="2000" b="0" dirty="0" smtClean="0">
                <a:latin typeface="Times New Roman" panose="02020603050405020304" pitchFamily="18" charset="0"/>
                <a:ea typeface="ＭＳ Ｐゴシック" charset="0"/>
              </a:rPr>
              <a:t>(1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2800736"/>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Mục đích</a:t>
            </a:r>
          </a:p>
          <a:p>
            <a:pPr xmlns:a="http://schemas.openxmlformats.org/drawingml/2006/main" marL="432000" lvl="0" indent="-432000" eaLnBrk="0" fontAlgn="base" hangingPunct="0">
              <a:spcAft>
                <a:spcPct val="0"/>
              </a:spcAft>
              <a:buSzPts val="2400"/>
              <a:buFont typeface="+mj-lt"/>
              <a:buAutoNum type="arabicPeriod"/>
            </a:pPr>
            <a:r xmlns:a="http://schemas.openxmlformats.org/drawingml/2006/main">
              <a:rPr lang="vi" sz="2400" dirty="0">
                <a:solidFill>
                  <a:srgbClr val="000000"/>
                </a:solidFill>
                <a:latin typeface="Arial (Body)"/>
                <a:ea typeface="ＭＳ Ｐゴシック" charset="0"/>
              </a:rPr>
              <a:t>xác thực máy chủ</a:t>
            </a:r>
          </a:p>
          <a:p>
            <a:pPr xmlns:a="http://schemas.openxmlformats.org/drawingml/2006/main" marL="432000" lvl="0" indent="-432000" eaLnBrk="0" fontAlgn="base" hangingPunct="0">
              <a:spcAft>
                <a:spcPct val="0"/>
              </a:spcAft>
              <a:buSzPts val="2400"/>
              <a:buFont typeface="+mj-lt"/>
              <a:buAutoNum type="arabicPeriod"/>
            </a:pPr>
            <a:r xmlns:a="http://schemas.openxmlformats.org/drawingml/2006/main">
              <a:rPr lang="vi" sz="2400" dirty="0">
                <a:solidFill>
                  <a:srgbClr val="000000"/>
                </a:solidFill>
                <a:latin typeface="Arial (Body)"/>
                <a:ea typeface="ＭＳ Ｐゴシック" charset="0"/>
              </a:rPr>
              <a:t>đàm phán: đồng ý về các thuật toán tiền điện tử</a:t>
            </a:r>
          </a:p>
          <a:p>
            <a:pPr xmlns:a="http://schemas.openxmlformats.org/drawingml/2006/main" marL="432000" lvl="0" indent="-432000" eaLnBrk="0" fontAlgn="base" hangingPunct="0">
              <a:spcAft>
                <a:spcPct val="0"/>
              </a:spcAft>
              <a:buSzPts val="2400"/>
              <a:buFont typeface="+mj-lt"/>
              <a:buAutoNum type="arabicPeriod"/>
            </a:pPr>
            <a:r xmlns:a="http://schemas.openxmlformats.org/drawingml/2006/main">
              <a:rPr lang="vi" sz="2400" dirty="0">
                <a:solidFill>
                  <a:srgbClr val="000000"/>
                </a:solidFill>
                <a:latin typeface="Arial (Body)"/>
                <a:ea typeface="ＭＳ Ｐゴシック" charset="0"/>
              </a:rPr>
              <a:t>thiết lập khóa</a:t>
            </a:r>
          </a:p>
          <a:p>
            <a:pPr xmlns:a="http://schemas.openxmlformats.org/drawingml/2006/main" marL="432000" lvl="0" indent="-432000" eaLnBrk="0" fontAlgn="base" hangingPunct="0">
              <a:spcAft>
                <a:spcPct val="0"/>
              </a:spcAft>
              <a:buSzPts val="2400"/>
              <a:buFont typeface="+mj-lt"/>
              <a:buAutoNum type="arabicPeriod"/>
            </a:pPr>
            <a:r xmlns:a="http://schemas.openxmlformats.org/drawingml/2006/main">
              <a:rPr lang="vi" sz="2400" dirty="0">
                <a:solidFill>
                  <a:srgbClr val="000000"/>
                </a:solidFill>
                <a:latin typeface="Arial (Body)"/>
                <a:ea typeface="ＭＳ Ｐゴシック" charset="0"/>
              </a:rPr>
              <a:t>xác thực ứng dụng khách (tùy chọn </a:t>
            </a:r>
            <a:r xmlns:a="http://schemas.openxmlformats.org/drawingml/2006/main">
              <a:rPr lang="vi" sz="2400" dirty="0" smtClean="0">
                <a:solidFill>
                  <a:srgbClr val="000000"/>
                </a:solidFill>
                <a:latin typeface="Arial (Body)"/>
                <a:ea typeface="ＭＳ Ｐゴシック" charset="0"/>
              </a:rPr>
              <a:t>)</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553640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Bất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Bắt tay </a:t>
            </a:r>
            <a:r xmlns:a="http://schemas.openxmlformats.org/drawingml/2006/main">
              <a:rPr lang="vi" sz="2000" b="0" dirty="0" smtClean="0">
                <a:latin typeface="Times New Roman" panose="02020603050405020304" pitchFamily="18" charset="0"/>
                <a:ea typeface="ＭＳ Ｐゴシック" charset="0"/>
              </a:rPr>
              <a:t>(2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224203"/>
          </a:xfrm>
        </p:spPr>
        <p:txBody>
          <a:bodyPr wrap="square" lIns="91425" tIns="91425" rIns="91425" bIns="91425">
            <a:spAutoFit/>
          </a:bodyPr>
          <a:lstStyle/>
          <a:p>
            <a:pPr xmlns:a="http://schemas.openxmlformats.org/drawingml/2006/main" marL="432054" lvl="0" indent="-432054" eaLnBrk="0" fontAlgn="base" hangingPunct="0">
              <a:spcAft>
                <a:spcPct val="0"/>
              </a:spcAft>
              <a:buSzPts val="2400"/>
              <a:buFont typeface="ZapfDingbats" charset="0"/>
              <a:buAutoNum type="arabicPeriod"/>
            </a:pPr>
            <a:r xmlns:a="http://schemas.openxmlformats.org/drawingml/2006/main">
              <a:rPr lang="vi" sz="2000" dirty="0">
                <a:solidFill>
                  <a:srgbClr val="000000"/>
                </a:solidFill>
                <a:latin typeface="Arial (Body)"/>
                <a:ea typeface="ＭＳ Ｐゴシック" charset="0"/>
              </a:rPr>
              <a:t>khách hàng gửi danh sách các thuật toán mà nó hỗ trợ, cùng với khách hàng nonce</a:t>
            </a:r>
          </a:p>
          <a:p>
            <a:pPr xmlns:a="http://schemas.openxmlformats.org/drawingml/2006/main" marL="432054" lvl="0" indent="-432054" eaLnBrk="0" fontAlgn="base" hangingPunct="0">
              <a:spcAft>
                <a:spcPct val="0"/>
              </a:spcAft>
              <a:buSzPts val="2400"/>
              <a:buFont typeface="ZapfDingbats" charset="0"/>
              <a:buAutoNum type="arabicPeriod"/>
            </a:pPr>
            <a:r xmlns:a="http://schemas.openxmlformats.org/drawingml/2006/main">
              <a:rPr lang="vi" sz="2000" dirty="0">
                <a:solidFill>
                  <a:srgbClr val="000000"/>
                </a:solidFill>
                <a:latin typeface="Arial (Body)"/>
                <a:ea typeface="ＭＳ Ｐゴシック" charset="0"/>
              </a:rPr>
              <a:t>máy chủ chọn thuật toán từ danh sách; gửi lại: lựa chọn + chứng chỉ + nonce máy chủ</a:t>
            </a:r>
          </a:p>
          <a:p>
            <a:pPr xmlns:a="http://schemas.openxmlformats.org/drawingml/2006/main" marL="432054" lvl="0" indent="-432054" eaLnBrk="0" fontAlgn="base" hangingPunct="0">
              <a:spcAft>
                <a:spcPct val="0"/>
              </a:spcAft>
              <a:buSzPts val="2400"/>
              <a:buFont typeface="ZapfDingbats" charset="0"/>
              <a:buAutoNum type="arabicPeriod"/>
            </a:pPr>
            <a:r xmlns:a="http://schemas.openxmlformats.org/drawingml/2006/main">
              <a:rPr lang="vi" sz="2000" dirty="0">
                <a:solidFill>
                  <a:srgbClr val="000000"/>
                </a:solidFill>
                <a:latin typeface="Arial (Body)"/>
                <a:ea typeface="ＭＳ Ｐゴシック" charset="0"/>
              </a:rPr>
              <a:t>máy khách xác minh chứng chỉ, trích xuất khóa chung </a:t>
            </a:r>
            <a:r xmlns:a="http://schemas.openxmlformats.org/drawingml/2006/main">
              <a:rPr lang="vi" altLang="ja-JP" sz="2000" dirty="0" smtClean="0">
                <a:solidFill>
                  <a:srgbClr val="000000"/>
                </a:solidFill>
                <a:latin typeface="Arial (Body)"/>
                <a:ea typeface="ＭＳ Ｐゴシック" charset="0"/>
              </a:rPr>
              <a:t>của </a:t>
            </a:r>
            <a:r xmlns:a="http://schemas.openxmlformats.org/drawingml/2006/main">
              <a:rPr lang="vi" sz="2000" dirty="0" smtClean="0">
                <a:solidFill>
                  <a:srgbClr val="000000"/>
                </a:solidFill>
                <a:latin typeface="Arial (Body)"/>
                <a:ea typeface="ＭＳ Ｐゴシック" charset="0"/>
              </a:rPr>
              <a:t>máy chủ </a:t>
            </a:r>
            <a:r xmlns:a="http://schemas.openxmlformats.org/drawingml/2006/main">
              <a:rPr lang="vi" altLang="ja-JP" sz="2000" dirty="0">
                <a:solidFill>
                  <a:srgbClr val="000000"/>
                </a:solidFill>
                <a:latin typeface="Arial (Body)"/>
                <a:ea typeface="ＭＳ Ｐゴシック" charset="0"/>
              </a:rPr>
              <a:t>, tạo pre_master_secret, mã hóa bằng khóa chung </a:t>
            </a:r>
            <a:r xmlns:a="http://schemas.openxmlformats.org/drawingml/2006/main">
              <a:rPr lang="vi" altLang="ja-JP" sz="2000" dirty="0" smtClean="0">
                <a:solidFill>
                  <a:srgbClr val="000000"/>
                </a:solidFill>
                <a:latin typeface="Arial (Body)"/>
                <a:ea typeface="ＭＳ Ｐゴシック" charset="0"/>
              </a:rPr>
              <a:t>của máy chủ </a:t>
            </a:r>
            <a:r xmlns:a="http://schemas.openxmlformats.org/drawingml/2006/main">
              <a:rPr lang="vi" altLang="ja-JP" sz="2000" dirty="0">
                <a:solidFill>
                  <a:srgbClr val="000000"/>
                </a:solidFill>
                <a:latin typeface="Arial (Body)"/>
                <a:ea typeface="ＭＳ Ｐゴシック" charset="0"/>
              </a:rPr>
              <a:t>, gửi đến máy chủ</a:t>
            </a:r>
          </a:p>
          <a:p>
            <a:pPr xmlns:a="http://schemas.openxmlformats.org/drawingml/2006/main" marL="432054" lvl="0" indent="-432054" eaLnBrk="0" fontAlgn="base" hangingPunct="0">
              <a:spcAft>
                <a:spcPct val="0"/>
              </a:spcAft>
              <a:buSzPts val="2400"/>
              <a:buFont typeface="ZapfDingbats" charset="0"/>
              <a:buAutoNum type="arabicPeriod"/>
            </a:pPr>
            <a:r xmlns:a="http://schemas.openxmlformats.org/drawingml/2006/main">
              <a:rPr lang="vi" sz="2000" dirty="0">
                <a:solidFill>
                  <a:srgbClr val="000000"/>
                </a:solidFill>
                <a:latin typeface="Arial (Body)"/>
                <a:ea typeface="ＭＳ Ｐゴシック" charset="0"/>
              </a:rPr>
              <a:t>máy khách và máy chủ tính toán mã hóa độc lập và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Phím C </a:t>
            </a:r>
            <a:r xmlns:a="http://schemas.openxmlformats.org/drawingml/2006/main">
              <a:rPr lang="vi" sz="2000" dirty="0">
                <a:solidFill>
                  <a:srgbClr val="000000"/>
                </a:solidFill>
                <a:latin typeface="Arial (Body)"/>
                <a:ea typeface="ＭＳ Ｐゴシック" charset="0"/>
              </a:rPr>
              <a:t>từ pre_master_secret và nonces</a:t>
            </a:r>
          </a:p>
          <a:p>
            <a:pPr xmlns:a="http://schemas.openxmlformats.org/drawingml/2006/main" marL="432054" lvl="0" indent="-432054" eaLnBrk="0" fontAlgn="base" hangingPunct="0">
              <a:spcAft>
                <a:spcPct val="0"/>
              </a:spcAft>
              <a:buSzPts val="2400"/>
              <a:buFont typeface="ZapfDingbats" charset="0"/>
              <a:buAutoNum type="arabicPeriod"/>
            </a:pPr>
            <a:r xmlns:a="http://schemas.openxmlformats.org/drawingml/2006/main">
              <a:rPr lang="vi" sz="2000" dirty="0">
                <a:solidFill>
                  <a:srgbClr val="000000"/>
                </a:solidFill>
                <a:latin typeface="Arial (Body)"/>
                <a:ea typeface="ＭＳ Ｐゴシック" charset="0"/>
              </a:rPr>
              <a:t>khách hàng gửi một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 của </a:t>
            </a:r>
            <a:r xmlns:a="http://schemas.openxmlformats.org/drawingml/2006/main">
              <a:rPr lang="vi" sz="2000" dirty="0">
                <a:solidFill>
                  <a:srgbClr val="000000"/>
                </a:solidFill>
                <a:latin typeface="Arial (Body)"/>
                <a:ea typeface="ＭＳ Ｐゴシック" charset="0"/>
              </a:rPr>
              <a:t>tất cả các tin nhắn bắt tay</a:t>
            </a:r>
          </a:p>
          <a:p>
            <a:pPr xmlns:a="http://schemas.openxmlformats.org/drawingml/2006/main" marL="432054" lvl="0" indent="-432054" eaLnBrk="0" fontAlgn="base" hangingPunct="0">
              <a:spcAft>
                <a:spcPct val="0"/>
              </a:spcAft>
              <a:buSzPts val="2400"/>
              <a:buFont typeface="ZapfDingbats" charset="0"/>
              <a:buAutoNum type="arabicPeriod"/>
            </a:pPr>
            <a:r xmlns:a="http://schemas.openxmlformats.org/drawingml/2006/main">
              <a:rPr lang="vi" sz="2000" dirty="0">
                <a:solidFill>
                  <a:srgbClr val="000000"/>
                </a:solidFill>
                <a:latin typeface="Arial (Body)"/>
                <a:ea typeface="ＭＳ Ｐゴシック" charset="0"/>
              </a:rPr>
              <a:t>máy chủ gửi một </a:t>
            </a:r>
            <a:r xmlns:a="http://schemas.openxmlformats.org/drawingml/2006/main">
              <a:rPr lang="vi" sz="20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 của tất cả các </a:t>
            </a:r>
            <a:r xmlns:a="http://schemas.openxmlformats.org/drawingml/2006/main">
              <a:rPr lang="vi" sz="2000" dirty="0" smtClean="0">
                <a:solidFill>
                  <a:srgbClr val="000000"/>
                </a:solidFill>
                <a:latin typeface="Arial (Body)"/>
                <a:ea typeface="ＭＳ Ｐゴシック" charset="0"/>
              </a:rPr>
              <a:t>tin nhắn </a:t>
            </a:r>
            <a:endParaRPr xmlns:a="http://schemas.openxmlformats.org/drawingml/2006/main" lang="en-US" sz="2000" dirty="0">
              <a:solidFill>
                <a:srgbClr val="000000"/>
              </a:solidFill>
              <a:latin typeface="Arial (Body)"/>
              <a:ea typeface="ＭＳ Ｐゴシック" charset="0"/>
            </a:endParaRPr>
            <a:r xmlns:a="http://schemas.openxmlformats.org/drawingml/2006/main">
              <a:rPr lang="vi" sz="2000" dirty="0">
                <a:solidFill>
                  <a:srgbClr val="000000"/>
                </a:solidFill>
                <a:latin typeface="Arial (Body)"/>
                <a:ea typeface="ＭＳ Ｐゴシック" charset="0"/>
              </a:rPr>
              <a:t>bắt tay</a:t>
            </a:r>
          </a:p>
        </p:txBody>
      </p:sp>
    </p:spTree>
    <p:extLst>
      <p:ext uri="{BB962C8B-B14F-4D97-AF65-F5344CB8AC3E}">
        <p14:creationId xmlns:p14="http://schemas.microsoft.com/office/powerpoint/2010/main" val="2769973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Bất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Bắt tay </a:t>
            </a:r>
            <a:r xmlns:a="http://schemas.openxmlformats.org/drawingml/2006/main">
              <a:rPr lang="vi" sz="2000" b="0" dirty="0" smtClean="0">
                <a:latin typeface="Times New Roman" panose="02020603050405020304" pitchFamily="18" charset="0"/>
                <a:ea typeface="ＭＳ Ｐゴシック" charset="0"/>
              </a:rPr>
              <a:t>(3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342398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smtClean="0">
                <a:solidFill>
                  <a:srgbClr val="000000"/>
                </a:solidFill>
                <a:latin typeface="Arial (Body)"/>
                <a:ea typeface="ＭＳ Ｐゴシック" charset="0"/>
              </a:rPr>
              <a:t>2 bước cuối cùng bảo vệ quá trình bắt tay khỏi giả mạo</a:t>
            </a:r>
            <a:endParaRPr xmlns:a="http://schemas.openxmlformats.org/drawingml/2006/main" lang="en-US" sz="2400" b="1"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khách hàng thường cung cấp nhiều thuật toán, một số mạnh, một số yếu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người trung gian có thể xóa các thuật toán mạnh hơn khỏi danh sách</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2 bước cuối cùng ngăn chặn điều này</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hai tin nhắn cuối cùng được </a:t>
            </a:r>
            <a:r xmlns:a="http://schemas.openxmlformats.org/drawingml/2006/main">
              <a:rPr lang="vi" sz="2400" dirty="0" smtClean="0">
                <a:solidFill>
                  <a:srgbClr val="000000"/>
                </a:solidFill>
                <a:latin typeface="Arial (Body)"/>
                <a:ea typeface="ＭＳ Ｐゴシック" charset="0"/>
              </a:rPr>
              <a:t>mã hóa</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1065143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Bất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L: Bắt tay </a:t>
            </a:r>
            <a:r xmlns:a="http://schemas.openxmlformats.org/drawingml/2006/main">
              <a:rPr lang="vi" sz="2000" b="0" dirty="0" smtClean="0">
                <a:latin typeface="Times New Roman" panose="02020603050405020304" pitchFamily="18" charset="0"/>
                <a:ea typeface="ＭＳ Ｐゴシック" charset="0"/>
              </a:rPr>
              <a:t>(4 trên 4)</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nonce </a:t>
            </a:r>
            <a:endParaRPr xmlns:a="http://schemas.openxmlformats.org/drawingml/2006/main" lang="en-US" sz="2200" dirty="0">
              <a:solidFill>
                <a:srgbClr val="000000"/>
              </a:solidFill>
              <a:latin typeface="Arial (Body)"/>
              <a:ea typeface="ＭＳ Ｐゴシック" charset="0"/>
            </a:endParaRPr>
            <a:r xmlns:a="http://schemas.openxmlformats.org/drawingml/2006/main">
              <a:rPr lang="vi" sz="2200" dirty="0">
                <a:solidFill>
                  <a:srgbClr val="000000"/>
                </a:solidFill>
                <a:latin typeface="Arial (Body)"/>
                <a:ea typeface="ＭＳ Ｐゴシック" charset="0"/>
              </a:rPr>
              <a:t>ngẫu nhiên ?</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giả sử Trudy đánh hơi được tất cả tin nhắn giữa Alice &amp; Bob</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ngày hôm sau, Trudy thiết lập </a:t>
            </a:r>
            <a:r xmlns:a="http://schemas.openxmlformats.org/drawingml/2006/main">
              <a:rPr lang="vi" sz="22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Kết nối P </a:t>
            </a:r>
            <a:r xmlns:a="http://schemas.openxmlformats.org/drawingml/2006/main">
              <a:rPr lang="vi" sz="2200" dirty="0">
                <a:solidFill>
                  <a:srgbClr val="000000"/>
                </a:solidFill>
                <a:latin typeface="Arial (Body)"/>
                <a:ea typeface="ＭＳ Ｐゴシック" charset="0"/>
              </a:rPr>
              <a:t>với Bob, gửi chính xác cùng một chuỗi bản ghi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Bob (Amazon) cho rằng Alice đã đặt hai đơn đặt hàng riêng biệt cho cùng một thứ</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giải pháp: Bob gửi nonce ngẫu nhiên khác nhau cho mỗi kết nối. Điều này khiến các khóa mã hóa khác nhau vào hai ngày</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altLang="ja-JP" sz="2200" dirty="0" smtClean="0">
                <a:solidFill>
                  <a:srgbClr val="000000"/>
                </a:solidFill>
                <a:latin typeface="Arial (Body)"/>
                <a:ea typeface="ＭＳ Ｐゴシック" charset="0"/>
              </a:rPr>
              <a:t>của </a:t>
            </a:r>
            <a:r xmlns:a="http://schemas.openxmlformats.org/drawingml/2006/main">
              <a:rPr lang="vi" sz="2200" dirty="0" smtClean="0">
                <a:solidFill>
                  <a:srgbClr val="000000"/>
                </a:solidFill>
                <a:latin typeface="Arial (Body)"/>
                <a:ea typeface="ＭＳ Ｐゴシック" charset="0"/>
              </a:rPr>
              <a:t>Trudy </a:t>
            </a:r>
            <a:r xmlns:a="http://schemas.openxmlformats.org/drawingml/2006/main">
              <a:rPr lang="vi" altLang="ja-JP" sz="2200" dirty="0">
                <a:solidFill>
                  <a:srgbClr val="000000"/>
                </a:solidFill>
                <a:latin typeface="Arial (Body)"/>
                <a:ea typeface="ＭＳ Ｐゴシック" charset="0"/>
              </a:rPr>
              <a:t>sẽ không qua </a:t>
            </a:r>
            <a:r xmlns:a="http://schemas.openxmlformats.org/drawingml/2006/main">
              <a:rPr lang="vi" altLang="ja-JP" sz="2200" dirty="0" smtClean="0">
                <a:solidFill>
                  <a:srgbClr val="000000"/>
                </a:solidFill>
                <a:latin typeface="Arial (Body)"/>
                <a:ea typeface="ＭＳ Ｐゴシック" charset="0"/>
              </a:rPr>
              <a:t>kiểm tra </a:t>
            </a:r>
            <a:endParaRPr xmlns:a="http://schemas.openxmlformats.org/drawingml/2006/main" lang="en-US" altLang="ja-JP" sz="2200" dirty="0">
              <a:solidFill>
                <a:srgbClr val="000000"/>
              </a:solidFill>
              <a:latin typeface="Arial (Body)"/>
              <a:ea typeface="ＭＳ Ｐゴシック" charset="0"/>
            </a:endParaRPr>
            <a:r xmlns:a="http://schemas.openxmlformats.org/drawingml/2006/main">
              <a:rPr lang="vi" altLang="ja-JP" sz="2200" dirty="0">
                <a:solidFill>
                  <a:srgbClr val="000000"/>
                </a:solidFill>
                <a:latin typeface="Arial (Body)"/>
                <a:ea typeface="ＭＳ Ｐゴシック" charset="0"/>
              </a:rPr>
              <a:t>tính toàn vẹn </a:t>
            </a:r>
            <a:r xmlns:a="http://schemas.openxmlformats.org/drawingml/2006/main">
              <a:rPr lang="vi" altLang="ja-JP" sz="2200" dirty="0" smtClean="0">
                <a:solidFill>
                  <a:srgbClr val="000000"/>
                </a:solidFill>
                <a:latin typeface="Arial (Body)"/>
                <a:ea typeface="ＭＳ Ｐゴシック" charset="0"/>
              </a:rPr>
              <a:t>của Bob</a:t>
            </a:r>
          </a:p>
        </p:txBody>
      </p:sp>
    </p:spTree>
    <p:extLst>
      <p:ext uri="{BB962C8B-B14F-4D97-AF65-F5344CB8AC3E}">
        <p14:creationId xmlns:p14="http://schemas.microsoft.com/office/powerpoint/2010/main" val="160286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Giao thức ghi L</a:t>
            </a:r>
            <a:endParaRPr xmlns:a="http://schemas.openxmlformats.org/drawingml/2006/main" lang="en-US" dirty="0">
              <a:latin typeface="Times New Roman" panose="02020603050405020304" pitchFamily="18" charset="0"/>
              <a:ea typeface="ＭＳ Ｐゴシック" charset="0"/>
            </a:endParaRPr>
          </a:p>
        </p:txBody>
      </p:sp>
      <p:pic>
        <p:nvPicPr>
          <p:cNvPr id="29" name="Picture 28" descr="A bar, data, is broken into 2 rows of 2 bars. Both parts in row 1 are identical, and both parts in row 2 are identical. Row 1. The bars have 2 parts. Part 1 is longer. 1, data fragment. 2, M A C. Row 2. The bars have 2 parts. Part 2 is longer. 1, record header. 2, encrypted data and M A C."/>
          <p:cNvPicPr>
            <a:picLocks noChangeAspect="1"/>
          </p:cNvPicPr>
          <p:nvPr/>
        </p:nvPicPr>
        <p:blipFill>
          <a:blip r:embed="rId3"/>
          <a:stretch>
            <a:fillRect/>
          </a:stretch>
        </p:blipFill>
        <p:spPr>
          <a:xfrm>
            <a:off x="1724378" y="1583013"/>
            <a:ext cx="5695244" cy="2767605"/>
          </a:xfrm>
          <a:prstGeom prst="rect">
            <a:avLst/>
          </a:prstGeom>
        </p:spPr>
      </p:pic>
      <p:sp>
        <p:nvSpPr>
          <p:cNvPr id="28" name="Text Placeholder 27"/>
          <p:cNvSpPr>
            <a:spLocks noGrp="1"/>
          </p:cNvSpPr>
          <p:nvPr>
            <p:ph type="body" idx="1"/>
          </p:nvPr>
        </p:nvSpPr>
        <p:spPr>
          <a:xfrm>
            <a:off x="457200" y="4620982"/>
            <a:ext cx="8229600" cy="1600204"/>
          </a:xfrm>
        </p:spPr>
        <p:txBody>
          <a:bodyPr/>
          <a:lstStyle/>
          <a:p>
            <a:pPr xmlns:a="http://schemas.openxmlformats.org/drawingml/2006/main" marL="0" indent="0">
              <a:buNone/>
            </a:pPr>
            <a:r xmlns:a="http://schemas.openxmlformats.org/drawingml/2006/main">
              <a:rPr lang="vi" sz="2200" b="1" dirty="0">
                <a:solidFill>
                  <a:schemeClr val="tx1"/>
                </a:solidFill>
                <a:latin typeface="+mn-lt"/>
              </a:rPr>
              <a:t>tiêu đề bản ghi </a:t>
            </a:r>
            <a:r xmlns:a="http://schemas.openxmlformats.org/drawingml/2006/main">
              <a:rPr lang="vi" sz="2200" b="1" dirty="0" smtClean="0">
                <a:solidFill>
                  <a:schemeClr val="tx1"/>
                </a:solidFill>
                <a:latin typeface="+mn-lt"/>
              </a:rPr>
              <a:t>: loại </a:t>
            </a:r>
            <a:r xmlns:a="http://schemas.openxmlformats.org/drawingml/2006/main">
              <a:rPr lang="vi" sz="2200" dirty="0" smtClean="0">
                <a:latin typeface="+mn-lt"/>
              </a:rPr>
              <a:t>nội dung </a:t>
            </a:r>
            <a:r xmlns:a="http://schemas.openxmlformats.org/drawingml/2006/main">
              <a:rPr lang="vi" sz="2200" dirty="0">
                <a:latin typeface="+mn-lt"/>
              </a:rPr>
              <a:t>; phiên bản; </a:t>
            </a:r>
            <a:r xmlns:a="http://schemas.openxmlformats.org/drawingml/2006/main">
              <a:rPr lang="vi" sz="2200" dirty="0" smtClean="0">
                <a:latin typeface="+mn-lt"/>
              </a:rPr>
              <a:t>chiều dài</a:t>
            </a:r>
            <a:endParaRPr xmlns:a="http://schemas.openxmlformats.org/drawingml/2006/main" lang="en-US" sz="2200" dirty="0">
              <a:latin typeface="+mn-lt"/>
            </a:endParaRPr>
          </a:p>
          <a:p>
            <a:pPr xmlns:a="http://schemas.openxmlformats.org/drawingml/2006/main" marL="0" indent="0">
              <a:buNone/>
            </a:pPr>
            <a:r xmlns:a="http://schemas.openxmlformats.org/drawingml/2006/main">
              <a:rPr lang="vi" sz="2200" b="1" dirty="0" smtClean="0">
                <a:solidFill>
                  <a:schemeClr val="tx1"/>
                </a:solidFill>
                <a:latin typeface="+mn-lt"/>
              </a:rPr>
              <a:t>m</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Một</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C: </a:t>
            </a:r>
            <a:r xmlns:a="http://schemas.openxmlformats.org/drawingml/2006/main">
              <a:rPr lang="vi" sz="2200" dirty="0" smtClean="0">
                <a:latin typeface="+mn-lt"/>
              </a:rPr>
              <a:t>gồm </a:t>
            </a:r>
            <a:r xmlns:a="http://schemas.openxmlformats.org/drawingml/2006/main">
              <a:rPr lang="vi" sz="2200" dirty="0">
                <a:latin typeface="+mn-lt"/>
              </a:rPr>
              <a:t>số thứ tự,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Một</a:t>
            </a:r>
            <a:r xmlns:a="http://schemas.openxmlformats.org/drawingml/2006/main">
              <a:rPr lang="vi" sz="100" dirty="0" smtClean="0">
                <a:latin typeface="+mn-lt"/>
              </a:rPr>
              <a:t> Phím </a:t>
            </a:r>
            <a:r xmlns:a="http://schemas.openxmlformats.org/drawingml/2006/main">
              <a:rPr lang="vi" sz="2200" dirty="0" smtClean="0">
                <a:latin typeface="+mn-lt"/>
              </a:rPr>
              <a:t>C </a:t>
            </a:r>
            <a:r xmlns:a="http://schemas.openxmlformats.org/drawingml/2006/main">
              <a:rPr lang="vi" sz="2200" dirty="0">
                <a:latin typeface="+mn-lt"/>
              </a:rPr>
              <a:t>M </a:t>
            </a:r>
            <a:r xmlns:a="http://schemas.openxmlformats.org/drawingml/2006/main">
              <a:rPr lang="vi" sz="2200" baseline="-25000" dirty="0">
                <a:latin typeface="+mn-lt"/>
              </a:rPr>
              <a:t>x</a:t>
            </a:r>
          </a:p>
          <a:p>
            <a:pPr xmlns:a="http://schemas.openxmlformats.org/drawingml/2006/main" marL="0" indent="0">
              <a:buNone/>
            </a:pPr>
            <a:r xmlns:a="http://schemas.openxmlformats.org/drawingml/2006/main">
              <a:rPr lang="vi" sz="2200" b="1" dirty="0">
                <a:solidFill>
                  <a:schemeClr val="tx1"/>
                </a:solidFill>
                <a:latin typeface="+mn-lt"/>
              </a:rPr>
              <a:t>đoạn </a:t>
            </a:r>
            <a:r xmlns:a="http://schemas.openxmlformats.org/drawingml/2006/main">
              <a:rPr lang="vi" sz="2200" b="1" dirty="0" smtClean="0">
                <a:solidFill>
                  <a:schemeClr val="tx1"/>
                </a:solidFill>
                <a:latin typeface="+mn-lt"/>
              </a:rPr>
              <a:t>: </a:t>
            </a:r>
            <a:r xmlns:a="http://schemas.openxmlformats.org/drawingml/2006/main">
              <a:rPr lang="vi" sz="2200" dirty="0" smtClean="0">
                <a:latin typeface="+mn-lt"/>
              </a:rPr>
              <a:t>mỗi S</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a:latin typeface="+mn-lt"/>
              </a:rPr>
              <a:t>mảnh </a:t>
            </a:r>
            <a:r xmlns:a="http://schemas.openxmlformats.org/drawingml/2006/main">
              <a:rPr lang="vi" sz="2200" dirty="0" smtClean="0">
                <a:latin typeface="+mn-lt"/>
              </a:rPr>
              <a:t>L</a:t>
            </a:r>
          </a:p>
        </p:txBody>
      </p:sp>
      <p:graphicFrame>
        <p:nvGraphicFramePr>
          <p:cNvPr id="30" name="Object 29" descr="2 to the fourteenth power bytes left parenthesis approximately 16 K bytes right parenthesis."/>
          <p:cNvGraphicFramePr>
            <a:graphicFrameLocks noChangeAspect="1"/>
          </p:cNvGraphicFramePr>
          <p:nvPr>
            <p:extLst>
              <p:ext uri="{D42A27DB-BD31-4B8C-83A1-F6EECF244321}">
                <p14:modId xmlns:p14="http://schemas.microsoft.com/office/powerpoint/2010/main" val="3846880856"/>
              </p:ext>
            </p:extLst>
          </p:nvPr>
        </p:nvGraphicFramePr>
        <p:xfrm>
          <a:off x="4434581" y="5768318"/>
          <a:ext cx="2560843" cy="430393"/>
        </p:xfrm>
        <a:graphic>
          <a:graphicData uri="http://schemas.openxmlformats.org/presentationml/2006/ole">
            <mc:AlternateContent xmlns:mc="http://schemas.openxmlformats.org/markup-compatibility/2006">
              <mc:Choice xmlns:v="urn:schemas-microsoft-com:vml" Requires="v">
                <p:oleObj spid="_x0000_s14826" name="Equation" r:id="rId4" imgW="1511280" imgH="253800" progId="Equation.DSMT4">
                  <p:embed/>
                </p:oleObj>
              </mc:Choice>
              <mc:Fallback>
                <p:oleObj name="Equation" r:id="rId4" imgW="1511280" imgH="253800" progId="Equation.DSMT4">
                  <p:embed/>
                  <p:pic>
                    <p:nvPicPr>
                      <p:cNvPr id="0" name=""/>
                      <p:cNvPicPr/>
                      <p:nvPr/>
                    </p:nvPicPr>
                    <p:blipFill>
                      <a:blip r:embed="rId5"/>
                      <a:stretch>
                        <a:fillRect/>
                      </a:stretch>
                    </p:blipFill>
                    <p:spPr>
                      <a:xfrm>
                        <a:off x="4434581" y="5768318"/>
                        <a:ext cx="2560843" cy="430393"/>
                      </a:xfrm>
                      <a:prstGeom prst="rect">
                        <a:avLst/>
                      </a:prstGeom>
                    </p:spPr>
                  </p:pic>
                </p:oleObj>
              </mc:Fallback>
            </mc:AlternateContent>
          </a:graphicData>
        </a:graphic>
      </p:graphicFrame>
    </p:spTree>
    <p:extLst>
      <p:ext uri="{BB962C8B-B14F-4D97-AF65-F5344CB8AC3E}">
        <p14:creationId xmlns:p14="http://schemas.microsoft.com/office/powerpoint/2010/main" val="2712116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Định dạng Bản ghi L</a:t>
            </a:r>
            <a:endParaRPr xmlns:a="http://schemas.openxmlformats.org/drawingml/2006/main" lang="en-US" dirty="0">
              <a:latin typeface="Times New Roman" panose="02020603050405020304" pitchFamily="18" charset="0"/>
              <a:ea typeface="ＭＳ Ｐゴシック" charset="0"/>
            </a:endParaRPr>
          </a:p>
        </p:txBody>
      </p:sp>
      <p:pic>
        <p:nvPicPr>
          <p:cNvPr id="4" name="Picture 3" descr="A block has 3 rows. Row 2 is the largest. Row 1. There are 5 parts. 1 byte, content type. 2 bytes, S S L version. 3 bytes, length. part 4, is part of row 2. Row 2, data. Row 3, M A C."/>
          <p:cNvPicPr>
            <a:picLocks noChangeAspect="1"/>
          </p:cNvPicPr>
          <p:nvPr/>
        </p:nvPicPr>
        <p:blipFill>
          <a:blip r:embed="rId2"/>
          <a:stretch>
            <a:fillRect/>
          </a:stretch>
        </p:blipFill>
        <p:spPr>
          <a:xfrm>
            <a:off x="1212813" y="1542124"/>
            <a:ext cx="6718374" cy="3773751"/>
          </a:xfrm>
          <a:prstGeom prst="rect">
            <a:avLst/>
          </a:prstGeom>
        </p:spPr>
      </p:pic>
      <p:sp>
        <p:nvSpPr>
          <p:cNvPr id="3" name="Content Placeholder 2"/>
          <p:cNvSpPr>
            <a:spLocks noGrp="1"/>
          </p:cNvSpPr>
          <p:nvPr>
            <p:ph type="body" idx="1"/>
          </p:nvPr>
        </p:nvSpPr>
        <p:spPr>
          <a:xfrm>
            <a:off x="457200" y="5545349"/>
            <a:ext cx="7240137" cy="553968"/>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ea typeface="ＭＳ Ｐゴシック" charset="0"/>
              </a:rPr>
              <a:t>dữ liệu và </a:t>
            </a:r>
            <a:r xmlns:a="http://schemas.openxmlformats.org/drawingml/2006/main">
              <a:rPr lang="vi" sz="2400" kern="1200" dirty="0" smtClean="0">
                <a:solidFill>
                  <a:srgbClr val="000000"/>
                </a:solidFill>
                <a:latin typeface="Arial (Body)"/>
                <a:ea typeface="ＭＳ Ｐゴシック" charset="0"/>
              </a:rPr>
              <a:t>M</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Một</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Mã hóa C </a:t>
            </a:r>
            <a:r xmlns:a="http://schemas.openxmlformats.org/drawingml/2006/main">
              <a:rPr lang="vi" sz="2400" kern="1200" dirty="0">
                <a:solidFill>
                  <a:srgbClr val="000000"/>
                </a:solidFill>
                <a:latin typeface="Arial (Body)"/>
                <a:ea typeface="ＭＳ Ｐゴシック" charset="0"/>
              </a:rPr>
              <a:t>(thuật toán đối xứng </a:t>
            </a:r>
            <a:r xmlns:a="http://schemas.openxmlformats.org/drawingml/2006/main">
              <a:rPr lang="vi" sz="2400" kern="1200" dirty="0" smtClean="0">
                <a:solidFill>
                  <a:srgbClr val="000000"/>
                </a:solidFill>
                <a:latin typeface="Arial (Body)"/>
                <a:ea typeface="ＭＳ Ｐゴシック" charset="0"/>
              </a:rPr>
              <a:t>)</a:t>
            </a:r>
            <a:endParaRPr xmlns:a="http://schemas.openxmlformats.org/drawingml/2006/main"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990532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(2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8.1 </a:t>
            </a:r>
            <a:r xmlns:a="http://schemas.openxmlformats.org/drawingml/2006/main">
              <a:rPr lang="vi" sz="2400" dirty="0">
                <a:solidFill>
                  <a:srgbClr val="000000"/>
                </a:solidFill>
                <a:latin typeface="+mn-lt"/>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8.2</a:t>
            </a:r>
            <a:r xmlns:a="http://schemas.openxmlformats.org/drawingml/2006/main">
              <a:rPr lang="vi" sz="2400" dirty="0">
                <a:solidFill>
                  <a:srgbClr val="000000"/>
                </a:solidFill>
                <a:latin typeface="+mn-lt"/>
                <a:ea typeface="ＭＳ Ｐゴシック" charset="0"/>
              </a:rPr>
              <a:t> </a:t>
            </a:r>
            <a:r xmlns:a="http://schemas.openxmlformats.org/drawingml/2006/main">
              <a:rPr lang="vi" sz="2400" b="1" dirty="0">
                <a:solidFill>
                  <a:srgbClr val="000000"/>
                </a:solidFill>
                <a:latin typeface="+mn-lt"/>
                <a:ea typeface="ＭＳ Ｐゴシック" charset="0"/>
              </a:rPr>
              <a:t>Nguyên lý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8.3 Toàn </a:t>
            </a:r>
            <a:r xmlns:a="http://schemas.openxmlformats.org/drawingml/2006/main">
              <a:rPr lang="vi" sz="2400" dirty="0">
                <a:solidFill>
                  <a:srgbClr val="000000"/>
                </a:solidFill>
                <a:latin typeface="+mn-lt"/>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8.4 </a:t>
            </a:r>
            <a:r xmlns:a="http://schemas.openxmlformats.org/drawingml/2006/main">
              <a:rPr lang="vi" sz="2400" dirty="0">
                <a:solidFill>
                  <a:srgbClr val="000000"/>
                </a:solidFill>
                <a:latin typeface="+mn-lt"/>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8.5 </a:t>
            </a:r>
            <a:r xmlns:a="http://schemas.openxmlformats.org/drawingml/2006/main">
              <a:rPr lang="vi" sz="2400" dirty="0">
                <a:solidFill>
                  <a:srgbClr val="000000"/>
                </a:solidFill>
                <a:latin typeface="+mn-lt"/>
                <a:ea typeface="ＭＳ Ｐゴシック" charset="0"/>
              </a:rPr>
              <a:t>Bảo vệ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P </a:t>
            </a:r>
            <a:r xmlns:a="http://schemas.openxmlformats.org/drawingml/2006/main">
              <a:rPr lang="vi" sz="2400" dirty="0">
                <a:latin typeface="+mn-lt"/>
              </a:rPr>
              <a:t>kết nối: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S</a:t>
            </a:r>
            <a:r xmlns:a="http://schemas.openxmlformats.org/drawingml/2006/main">
              <a:rPr lang="vi" sz="100" dirty="0" smtClean="0">
                <a:latin typeface="+mn-lt"/>
              </a:rPr>
              <a:t> </a:t>
            </a:r>
            <a:r xmlns:a="http://schemas.openxmlformats.org/drawingml/2006/main">
              <a:rPr lang="vi" sz="2400" dirty="0" smtClean="0">
                <a:latin typeface="+mn-lt"/>
              </a:rPr>
              <a:t>L</a:t>
            </a:r>
            <a:endParaRPr xmlns:a="http://schemas.openxmlformats.org/drawingml/2006/main" lang="en-US" sz="2400" dirty="0">
              <a:solidFill>
                <a:srgbClr val="000000"/>
              </a:solidFill>
              <a:latin typeface="+mn-lt"/>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8.6 </a:t>
            </a:r>
            <a:r xmlns:a="http://schemas.openxmlformats.org/drawingml/2006/main">
              <a:rPr lang="vi" sz="2400" dirty="0">
                <a:solidFill>
                  <a:srgbClr val="000000"/>
                </a:solidFill>
                <a:latin typeface="+mn-lt"/>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8.7 </a:t>
            </a:r>
            <a:r xmlns:a="http://schemas.openxmlformats.org/drawingml/2006/main">
              <a:rPr lang="vi" sz="2400" dirty="0">
                <a:solidFill>
                  <a:srgbClr val="000000"/>
                </a:solidFill>
                <a:latin typeface="+mn-lt"/>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mn-lt"/>
                <a:ea typeface="ＭＳ Ｐゴシック" charset="0"/>
              </a:rPr>
              <a:t>8,8</a:t>
            </a:r>
            <a:r xmlns:a="http://schemas.openxmlformats.org/drawingml/2006/main">
              <a:rPr lang="vi" sz="2400" b="1"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Bảo mật hoạt động: tường lửa và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37965462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Bất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kết nối L</a:t>
            </a:r>
            <a:endParaRPr xmlns:a="http://schemas.openxmlformats.org/drawingml/2006/main" lang="en-US" dirty="0">
              <a:latin typeface="Times New Roman" panose="02020603050405020304" pitchFamily="18" charset="0"/>
              <a:ea typeface="ＭＳ Ｐゴシック" charset="0"/>
            </a:endParaRPr>
          </a:p>
        </p:txBody>
      </p:sp>
      <p:pic>
        <p:nvPicPr>
          <p:cNvPr id="7" name="Picture 6" descr="Alice and Bob are beside each other. There are 12 arrows bouncing between them like zig zags. From arrow 6 onwards is encrypted. Alice. Arrow 1. Handshake, Client Hello. Bob. Arrow 2. Handshake, Server Hello. Arrow 3. Handshake, Certificate. Arrow 4. Handshake, Sever Hello Done. Alice. Arrow 5. Handshake, Client Key Exchange. Arrow 6. Change Cipher Spec. Arrow 7. Handshake, Finished. Bob. Arrow 8. Change Cipher Spec. Arrow 9. Handshake, finished. Alice. Arrow 10. Application underscore data. Bob. Arrow 11. Application underscore data. Alice. T C P F I N follows. Arrow 12. Alert, warning comma close underscore notify. "/>
          <p:cNvPicPr>
            <a:picLocks noChangeAspect="1"/>
          </p:cNvPicPr>
          <p:nvPr/>
        </p:nvPicPr>
        <p:blipFill>
          <a:blip r:embed="rId2"/>
          <a:stretch>
            <a:fillRect/>
          </a:stretch>
        </p:blipFill>
        <p:spPr>
          <a:xfrm>
            <a:off x="1832307" y="1626304"/>
            <a:ext cx="5479385" cy="4551428"/>
          </a:xfrm>
          <a:prstGeom prst="rect">
            <a:avLst/>
          </a:prstGeom>
        </p:spPr>
      </p:pic>
    </p:spTree>
    <p:extLst>
      <p:ext uri="{BB962C8B-B14F-4D97-AF65-F5344CB8AC3E}">
        <p14:creationId xmlns:p14="http://schemas.microsoft.com/office/powerpoint/2010/main" val="1509014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Dẫn xuất chính</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máy khách nonce, máy chủ nonce và đầu vào bí mật tiền chính vào trình tạo số ngẫu nhiên giả.</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sản xuất bí mật tổng thể</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bí mật chính và đầu vào nonce mới vào một trình tạo số ngẫu nhiên khác: </a:t>
            </a:r>
            <a:r xmlns:a="http://schemas.openxmlformats.org/drawingml/2006/main">
              <a:rPr lang="vi" sz="1800" dirty="0" smtClean="0">
                <a:solidFill>
                  <a:srgbClr val="000000"/>
                </a:solidFill>
                <a:latin typeface="+mn-lt"/>
                <a:ea typeface="ＭＳ Ｐゴシック" charset="0"/>
              </a:rPr>
              <a:t>“ </a:t>
            </a:r>
            <a:r xmlns:a="http://schemas.openxmlformats.org/drawingml/2006/main">
              <a:rPr lang="vi" altLang="ja-JP" sz="1800" dirty="0" smtClean="0">
                <a:solidFill>
                  <a:srgbClr val="000000"/>
                </a:solidFill>
                <a:latin typeface="+mn-lt"/>
                <a:ea typeface="ＭＳ Ｐゴシック" charset="0"/>
              </a:rPr>
              <a:t>khối khóa”</a:t>
            </a:r>
            <a:endParaRPr xmlns:a="http://schemas.openxmlformats.org/drawingml/2006/main" lang="en-US" altLang="ja-JP" sz="1800" dirty="0">
              <a:solidFill>
                <a:srgbClr val="000000"/>
              </a:solidFill>
              <a:latin typeface="+mn-lt"/>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vì nối lại : </a:t>
            </a:r>
            <a:r xmlns:a="http://schemas.openxmlformats.org/drawingml/2006/main">
              <a:rPr lang="vi" sz="18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b</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Đ.</a:t>
            </a:r>
            <a:endParaRPr xmlns:a="http://schemas.openxmlformats.org/drawingml/2006/main" lang="en-US" sz="1800" dirty="0">
              <a:solidFill>
                <a:srgbClr val="000000"/>
              </a:solidFill>
              <a:latin typeface="+mn-lt"/>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khối chìa khóa được cắt lát và thái hạt lựu:</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khách hàng </a:t>
            </a:r>
            <a:r xmlns:a="http://schemas.openxmlformats.org/drawingml/2006/main">
              <a:rPr lang="vi" sz="1800" dirty="0" smtClean="0">
                <a:solidFill>
                  <a:srgbClr val="000000"/>
                </a:solidFill>
                <a:latin typeface="+mn-lt"/>
                <a:ea typeface="ＭＳ Ｐゴシック" charset="0"/>
              </a:rPr>
              <a:t>M</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Một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phím C</a:t>
            </a:r>
            <a:endParaRPr xmlns:a="http://schemas.openxmlformats.org/drawingml/2006/main" lang="en-US" sz="1800" dirty="0">
              <a:solidFill>
                <a:srgbClr val="000000"/>
              </a:solidFill>
              <a:latin typeface="+mn-lt"/>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máy chủ </a:t>
            </a:r>
            <a:r xmlns:a="http://schemas.openxmlformats.org/drawingml/2006/main">
              <a:rPr lang="vi" sz="1800" dirty="0" smtClean="0">
                <a:solidFill>
                  <a:srgbClr val="000000"/>
                </a:solidFill>
                <a:latin typeface="+mn-lt"/>
                <a:ea typeface="ＭＳ Ｐゴシック" charset="0"/>
              </a:rPr>
              <a:t>M</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Một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phím C</a:t>
            </a:r>
            <a:endParaRPr xmlns:a="http://schemas.openxmlformats.org/drawingml/2006/main" lang="en-US" sz="1800" dirty="0">
              <a:solidFill>
                <a:srgbClr val="000000"/>
              </a:solidFill>
              <a:latin typeface="+mn-lt"/>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khóa mã hóa máy khách</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khóa mã hóa máy chủ</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vectơ khởi tạo ứng dụng khách </a:t>
            </a:r>
            <a:r xmlns:a="http://schemas.openxmlformats.org/drawingml/2006/main">
              <a:rPr lang="vi" sz="1800" dirty="0" smtClean="0">
                <a:solidFill>
                  <a:srgbClr val="000000"/>
                </a:solidFill>
                <a:latin typeface="+mn-lt"/>
                <a:ea typeface="ＭＳ Ｐゴシック" charset="0"/>
              </a:rPr>
              <a:t>(I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V)</a:t>
            </a:r>
            <a:endParaRPr xmlns:a="http://schemas.openxmlformats.org/drawingml/2006/main" lang="en-US" sz="1800" dirty="0">
              <a:solidFill>
                <a:srgbClr val="000000"/>
              </a:solidFill>
              <a:latin typeface="+mn-lt"/>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ea typeface="ＭＳ Ｐゴシック" charset="0"/>
              </a:rPr>
              <a:t>véc tơ khởi tạo máy chủ </a:t>
            </a:r>
            <a:r xmlns:a="http://schemas.openxmlformats.org/drawingml/2006/main">
              <a:rPr lang="vi" sz="1800" dirty="0" smtClean="0">
                <a:solidFill>
                  <a:srgbClr val="000000"/>
                </a:solidFill>
                <a:latin typeface="+mn-lt"/>
                <a:ea typeface="ＭＳ Ｐゴシック" charset="0"/>
              </a:rPr>
              <a:t>(I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1800" dirty="0" smtClean="0">
                <a:solidFill>
                  <a:srgbClr val="000000"/>
                </a:solidFill>
                <a:latin typeface="+mn-lt"/>
                <a:ea typeface="ＭＳ Ｐゴシック" charset="0"/>
              </a:rPr>
              <a:t>V)</a:t>
            </a:r>
            <a:endParaRPr xmlns:a="http://schemas.openxmlformats.org/drawingml/2006/main" lang="en-US" sz="1800" dirty="0">
              <a:solidFill>
                <a:srgbClr val="000000"/>
              </a:solidFill>
              <a:latin typeface="+mn-lt"/>
              <a:ea typeface="ＭＳ Ｐゴシック" charset="0"/>
            </a:endParaRPr>
          </a:p>
        </p:txBody>
      </p:sp>
    </p:spTree>
    <p:extLst>
      <p:ext uri="{BB962C8B-B14F-4D97-AF65-F5344CB8AC3E}">
        <p14:creationId xmlns:p14="http://schemas.microsoft.com/office/powerpoint/2010/main" val="3269255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(7 </a:t>
            </a:r>
            <a:r xmlns:a="http://schemas.openxmlformats.org/drawingml/2006/main">
              <a:rPr lang="vi" altLang="en-US" sz="2000" b="0" dirty="0">
                <a:ea typeface="ＭＳ Ｐゴシック" charset="-128"/>
              </a:rPr>
              <a:t>trên </a:t>
            </a:r>
            <a:r xmlns:a="http://schemas.openxmlformats.org/drawingml/2006/main">
              <a:rPr lang="vi" altLang="en-US" sz="2000" b="0" dirty="0" smtClean="0">
                <a:ea typeface="ＭＳ Ｐゴシック" charset="-128"/>
              </a:rPr>
              <a:t>9)</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8.1 </a:t>
            </a:r>
            <a:r xmlns:a="http://schemas.openxmlformats.org/drawingml/2006/main">
              <a:rPr lang="vi" sz="2400" dirty="0">
                <a:solidFill>
                  <a:srgbClr val="000000"/>
                </a:solidFill>
                <a:latin typeface="Arial (Body)"/>
                <a:ea typeface="ＭＳ Ｐゴシック" charset="0"/>
              </a:rPr>
              <a:t>An ninh mạng là gì?</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8.2 </a:t>
            </a:r>
            <a:r xmlns:a="http://schemas.openxmlformats.org/drawingml/2006/main">
              <a:rPr lang="vi" sz="2400" dirty="0">
                <a:solidFill>
                  <a:srgbClr val="000000"/>
                </a:solidFill>
                <a:latin typeface="Arial (Body)"/>
                <a:ea typeface="ＭＳ Ｐゴシック" charset="0"/>
              </a:rPr>
              <a:t>Nguyên tắc mật mã</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8.3 Toàn </a:t>
            </a:r>
            <a:r xmlns:a="http://schemas.openxmlformats.org/drawingml/2006/main">
              <a:rPr lang="vi" sz="2400" dirty="0">
                <a:solidFill>
                  <a:srgbClr val="000000"/>
                </a:solidFill>
                <a:latin typeface="Arial (Body)"/>
                <a:ea typeface="ＭＳ Ｐゴシック" charset="0"/>
              </a:rPr>
              <a:t>vẹn bản tin, xác thực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8.4 </a:t>
            </a:r>
            <a:r xmlns:a="http://schemas.openxmlformats.org/drawingml/2006/main">
              <a:rPr lang="vi" sz="2400" dirty="0">
                <a:solidFill>
                  <a:srgbClr val="000000"/>
                </a:solidFill>
                <a:latin typeface="Arial (Body)"/>
                <a:ea typeface="ＭＳ Ｐゴシック" charset="0"/>
              </a:rPr>
              <a:t>Bảo mật e-mail</a:t>
            </a:r>
          </a:p>
          <a:p>
            <a:pPr xmlns:a="http://schemas.openxmlformats.org/drawingml/2006/main" mar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8.5 </a:t>
            </a:r>
            <a:r xmlns:a="http://schemas.openxmlformats.org/drawingml/2006/main">
              <a:rPr lang="vi" sz="2400" dirty="0">
                <a:solidFill>
                  <a:srgbClr val="000000"/>
                </a:solidFill>
                <a:latin typeface="Arial (Body)"/>
                <a:ea typeface="ＭＳ Ｐゴシック" charset="0"/>
              </a:rPr>
              <a:t>Bảo vệ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a:t>
            </a:r>
            <a:r xmlns:a="http://schemas.openxmlformats.org/drawingml/2006/main">
              <a:rPr lang="vi" sz="2400" dirty="0">
                <a:solidFill>
                  <a:srgbClr val="000000"/>
                </a:solidFill>
                <a:latin typeface="Arial (Body)"/>
                <a:ea typeface="ＭＳ Ｐゴシック" charset="0"/>
              </a:rPr>
              <a:t>kết nối: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L</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0" lvl="0" indent="0" eaLnBrk="0" fontAlgn="base" hangingPunct="0">
              <a:spcAft>
                <a:spcPct val="0"/>
              </a:spcAft>
              <a:buNone/>
            </a:pPr>
            <a:r xmlns:a="http://schemas.openxmlformats.org/drawingml/2006/main">
              <a:rPr lang="vi" sz="2400" b="1" dirty="0" smtClean="0">
                <a:solidFill>
                  <a:schemeClr val="tx2"/>
                </a:solidFill>
                <a:latin typeface="Arial (Body)"/>
                <a:ea typeface="ＭＳ Ｐゴシック" charset="0"/>
              </a:rPr>
              <a:t>8.6</a:t>
            </a:r>
            <a:r xmlns:a="http://schemas.openxmlformats.org/drawingml/2006/main">
              <a:rPr lang="vi" sz="2400" dirty="0" smtClean="0">
                <a:solidFill>
                  <a:srgbClr val="000000"/>
                </a:solidFill>
                <a:latin typeface="Arial (Body)"/>
                <a:ea typeface="ＭＳ Ｐゴシック" charset="0"/>
              </a:rPr>
              <a:t> </a:t>
            </a:r>
            <a:r xmlns:a="http://schemas.openxmlformats.org/drawingml/2006/main">
              <a:rPr lang="vi" sz="2400" b="1" dirty="0">
                <a:solidFill>
                  <a:srgbClr val="000000"/>
                </a:solidFill>
                <a:latin typeface="Arial (Body)"/>
                <a:ea typeface="ＭＳ Ｐゴシック" charset="0"/>
              </a:rPr>
              <a:t>Bảo mật lớp mạng: IPsec</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8.7 </a:t>
            </a:r>
            <a:r xmlns:a="http://schemas.openxmlformats.org/drawingml/2006/main">
              <a:rPr lang="vi" sz="2400" dirty="0">
                <a:solidFill>
                  <a:srgbClr val="000000"/>
                </a:solidFill>
                <a:latin typeface="Arial (Body)"/>
                <a:ea typeface="ＭＳ Ｐゴシック" charset="0"/>
              </a:rPr>
              <a:t>Bảo mật mạng LAN không dây</a:t>
            </a:r>
          </a:p>
          <a:p>
            <a:pPr xmlns:a="http://schemas.openxmlformats.org/drawingml/2006/main" marL="0" lvl="0" indent="0" eaLnBrk="0" fontAlgn="base" hangingPunct="0">
              <a:spcAft>
                <a:spcPct val="0"/>
              </a:spcAft>
              <a:buNone/>
            </a:pPr>
            <a:r xmlns:a="http://schemas.openxmlformats.org/drawingml/2006/main">
              <a:rPr lang="vi" sz="2400" b="1" dirty="0">
                <a:solidFill>
                  <a:schemeClr val="tx2"/>
                </a:solidFill>
                <a:latin typeface="Arial (Body)"/>
                <a:ea typeface="ＭＳ Ｐゴシック" charset="0"/>
              </a:rPr>
              <a:t>8,8</a:t>
            </a:r>
            <a:r xmlns:a="http://schemas.openxmlformats.org/drawingml/2006/main">
              <a:rPr lang="vi" sz="2400" b="1"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Bảo mật hoạt động: tường lửa và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397295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Bảo mật lớp mạng là gì?</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giữa hai thực thể mạng: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thực thể gửi mã hóa tải trọng datagram, tải trọng có thể là:</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hoặc U</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đoạn P </a:t>
            </a:r>
            <a:r xmlns:a="http://schemas.openxmlformats.org/drawingml/2006/main">
              <a:rPr lang="vi" sz="2400" dirty="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Tin nhắn </a:t>
            </a:r>
            <a:r xmlns:a="http://schemas.openxmlformats.org/drawingml/2006/main">
              <a:rPr lang="vi" sz="2400" dirty="0" smtClean="0">
                <a:solidFill>
                  <a:srgbClr val="000000"/>
                </a:solidFill>
                <a:latin typeface="Arial (Body)"/>
                <a:ea typeface="ＭＳ Ｐゴシック" charset="0"/>
              </a:rPr>
              <a:t>P , </a:t>
            </a:r>
            <a:r xmlns:a="http://schemas.openxmlformats.org/drawingml/2006/main">
              <a:rPr lang="vi" sz="2400" dirty="0" smtClean="0">
                <a:solidFill>
                  <a:srgbClr val="000000"/>
                </a:solidFill>
                <a:latin typeface="Arial (Body)"/>
                <a:ea typeface="ＭＳ Ｐゴシック" charset="0"/>
              </a:rPr>
              <a:t>O</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Tin nhắn </a:t>
            </a:r>
            <a:r xmlns:a="http://schemas.openxmlformats.org/drawingml/2006/main">
              <a:rPr lang="vi" sz="2400" dirty="0" smtClean="0">
                <a:solidFill>
                  <a:srgbClr val="000000"/>
                </a:solidFill>
                <a:latin typeface="Arial (Body)"/>
                <a:ea typeface="ＭＳ Ｐゴシック" charset="0"/>
              </a:rPr>
              <a:t>F </a:t>
            </a:r>
            <a:r xmlns:a="http://schemas.openxmlformats.org/drawingml/2006/main">
              <a:rPr lang="vi" sz="2400" dirty="0">
                <a:solidFill>
                  <a:srgbClr val="000000"/>
                </a:solidFill>
                <a:latin typeface="Arial (Body)"/>
                <a:ea typeface="ＭＳ Ｐゴシック" charset="0"/>
              </a:rPr>
              <a: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tất cả dữ liệu được gửi từ thực thể này sang thực thể khác sẽ bị ẩn: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trang web, e-mail, truyền tệp P2P,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Tái bút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Y</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 </a:t>
            </a:r>
            <a:r xmlns:a="http://schemas.openxmlformats.org/drawingml/2006/main">
              <a:rPr lang="vi" sz="2400" dirty="0">
                <a:solidFill>
                  <a:srgbClr val="000000"/>
                </a:solidFill>
                <a:latin typeface="Arial (Body)"/>
                <a:ea typeface="ＭＳ Ｐゴシック" charset="0"/>
              </a:rPr>
              <a:t>gói…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altLang="ja-JP" sz="2400" dirty="0" smtClean="0">
                <a:solidFill>
                  <a:srgbClr val="000000"/>
                </a:solidFill>
                <a:latin typeface="Arial (Body)"/>
                <a:ea typeface="ＭＳ Ｐゴシック" charset="0"/>
              </a:rPr>
              <a:t>“chăn phủ”</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626419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Mạng riêng ảo (V</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Ns)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động lực:</a:t>
            </a:r>
          </a:p>
          <a:p>
            <a:pPr xmlns:a="http://schemas.openxmlformats.org/drawingml/2006/main" eaLnBrk="0" fontAlgn="base" hangingPunct="0">
              <a:spcAft>
                <a:spcPct val="0"/>
              </a:spcAft>
            </a:pPr>
            <a:r xmlns:a="http://schemas.openxmlformats.org/drawingml/2006/main">
              <a:rPr lang="vi" sz="2400" dirty="0" smtClean="0">
                <a:solidFill>
                  <a:srgbClr val="000000"/>
                </a:solidFill>
                <a:latin typeface="Arial (Body)"/>
                <a:ea typeface="ＭＳ Ｐゴシック" charset="0"/>
              </a:rPr>
              <a:t>các tổ chức thường muốn các mạng riêng để bảo mật.</a:t>
            </a:r>
          </a:p>
          <a:p>
            <a:pPr xmlns:a="http://schemas.openxmlformats.org/drawingml/2006/main" marL="741600" lvl="2" indent="-284400" eaLnBrk="0" fontAlgn="base" hangingPunct="0">
              <a:spcAft>
                <a:spcPct val="0"/>
              </a:spcAft>
              <a:buFontTx/>
              <a:buChar char="–"/>
            </a:pPr>
            <a:r xmlns:a="http://schemas.openxmlformats.org/drawingml/2006/main">
              <a:rPr lang="vi" sz="2400" dirty="0" smtClean="0">
                <a:solidFill>
                  <a:srgbClr val="000000"/>
                </a:solidFill>
                <a:latin typeface="Arial (Body)"/>
                <a:ea typeface="ＭＳ Ｐゴシック" charset="0"/>
              </a:rPr>
              <a:t>tốn kém: các bộ định tuyến, liên kết, D riêng biệt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Cơ sở hạ tầng S.</a:t>
            </a:r>
          </a:p>
          <a:p>
            <a:pPr xmlns:a="http://schemas.openxmlformats.org/drawingml/2006/main" lvl="0" eaLnBrk="0" fontAlgn="base" hangingPunct="0">
              <a:spcAft>
                <a:spcPct val="0"/>
              </a:spcAft>
              <a:buFont typeface="Arial" panose="020B0604020202020204" pitchFamily="34" charset="0"/>
              <a:buChar char="•"/>
            </a:pPr>
            <a:r xmlns:a="http://schemas.openxmlformats.org/drawingml/2006/main">
              <a:rPr lang="vi" altLang="zh-CN" sz="2400" dirty="0" smtClean="0">
                <a:solidFill>
                  <a:srgbClr val="000000"/>
                </a:solidFill>
                <a:latin typeface="Arial (Body)"/>
                <a:ea typeface="SimSun" charset="0"/>
                <a:cs typeface="SimSun" charset="0"/>
              </a:rPr>
              <a:t>V</a:t>
            </a:r>
            <a:r xmlns:a="http://schemas.openxmlformats.org/drawingml/2006/main">
              <a:rPr lang="vi" altLang="zh-CN" sz="100" dirty="0" smtClean="0">
                <a:solidFill>
                  <a:srgbClr val="000000"/>
                </a:solidFill>
                <a:latin typeface="Arial (Body)"/>
                <a:ea typeface="SimSun" charset="0"/>
                <a:cs typeface="SimSun" charset="0"/>
              </a:rPr>
              <a:t> </a:t>
            </a:r>
            <a:r xmlns:a="http://schemas.openxmlformats.org/drawingml/2006/main">
              <a:rPr lang="vi" altLang="zh-CN" sz="2400" dirty="0" smtClean="0">
                <a:solidFill>
                  <a:srgbClr val="000000"/>
                </a:solidFill>
                <a:latin typeface="Arial (Body)"/>
                <a:ea typeface="SimSun" charset="0"/>
                <a:cs typeface="SimSun" charset="0"/>
              </a:rPr>
              <a:t>P</a:t>
            </a:r>
            <a:r xmlns:a="http://schemas.openxmlformats.org/drawingml/2006/main">
              <a:rPr lang="vi" altLang="zh-CN" sz="100" dirty="0" smtClean="0">
                <a:solidFill>
                  <a:srgbClr val="000000"/>
                </a:solidFill>
                <a:latin typeface="Arial (Body)"/>
                <a:ea typeface="SimSun" charset="0"/>
                <a:cs typeface="SimSun" charset="0"/>
              </a:rPr>
              <a:t> </a:t>
            </a:r>
            <a:r xmlns:a="http://schemas.openxmlformats.org/drawingml/2006/main">
              <a:rPr lang="vi" altLang="zh-CN" sz="2400" dirty="0" smtClean="0">
                <a:solidFill>
                  <a:srgbClr val="000000"/>
                </a:solidFill>
                <a:latin typeface="Arial (Body)"/>
                <a:ea typeface="SimSun" charset="0"/>
                <a:cs typeface="SimSun" charset="0"/>
              </a:rPr>
              <a:t>N: thay vào đó, lưu lượng truy cập liên văn phòng của tổ chức được gửi qua Internet công cộng</a:t>
            </a:r>
          </a:p>
          <a:p>
            <a:pPr xmlns:a="http://schemas.openxmlformats.org/drawingml/2006/main" marL="741600" lvl="1" indent="-284400"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được mã hóa </a:t>
            </a:r>
            <a:r xmlns:a="http://schemas.openxmlformats.org/drawingml/2006/main">
              <a:rPr lang="vi" sz="2400" dirty="0">
                <a:solidFill>
                  <a:srgbClr val="000000"/>
                </a:solidFill>
                <a:latin typeface="Arial (Body)"/>
                <a:ea typeface="ＭＳ Ｐゴシック" charset="0"/>
              </a:rPr>
              <a:t>trước khi vào Internet công cộng</a:t>
            </a:r>
          </a:p>
          <a:p>
            <a:pPr xmlns:a="http://schemas.openxmlformats.org/drawingml/2006/main" marL="741600" lvl="1" indent="-284400"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tách biệt một cách hợp lý với lưu lượng truy cập khác</a:t>
            </a:r>
          </a:p>
        </p:txBody>
      </p:sp>
    </p:spTree>
    <p:extLst>
      <p:ext uri="{BB962C8B-B14F-4D97-AF65-F5344CB8AC3E}">
        <p14:creationId xmlns:p14="http://schemas.microsoft.com/office/powerpoint/2010/main" val="6408244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929"/>
            <a:ext cx="8229600" cy="1066799"/>
          </a:xfrm>
        </p:spPr>
        <p:txBody>
          <a:bodyPr anchor="b"/>
          <a:lstStyle/>
          <a:p>
            <a:pPr xmlns:a="http://schemas.openxmlformats.org/drawingml/2006/main" lvl="0" eaLnBrk="0" fontAlgn="base" hangingPunct="0">
              <a:spcBef>
                <a:spcPct val="0"/>
              </a:spcBef>
              <a:spcAft>
                <a:spcPct val="0"/>
              </a:spcAft>
              <a:buClrTx/>
            </a:pPr>
            <a:r xmlns:a="http://schemas.openxmlformats.org/drawingml/2006/main">
              <a:rPr lang="vi" dirty="0">
                <a:latin typeface="Times New Roman" panose="02020603050405020304" pitchFamily="18" charset="0"/>
                <a:ea typeface="ＭＳ Ｐゴシック" charset="0"/>
              </a:rPr>
              <a:t>Mạng riêng ảo (V</a:t>
            </a:r>
            <a:r xmlns:a="http://schemas.openxmlformats.org/drawingml/2006/main">
              <a:rPr lang="vi" sz="100" dirty="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P</a:t>
            </a:r>
            <a:r xmlns:a="http://schemas.openxmlformats.org/drawingml/2006/main">
              <a:rPr lang="vi" sz="100" dirty="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ns) </a:t>
            </a:r>
            <a:r xmlns:a="http://schemas.openxmlformats.org/drawingml/2006/main">
              <a:rPr lang="vi" sz="2000" b="0" dirty="0" smtClean="0">
                <a:latin typeface="Times New Roman" panose="02020603050405020304" pitchFamily="18" charset="0"/>
                <a:ea typeface="ＭＳ Ｐゴシック" charset="0"/>
              </a:rPr>
              <a:t>(2 </a:t>
            </a:r>
            <a:r xmlns:a="http://schemas.openxmlformats.org/drawingml/2006/main">
              <a:rPr lang="vi" sz="2000" b="0" dirty="0">
                <a:latin typeface="Times New Roman" panose="02020603050405020304" pitchFamily="18" charset="0"/>
                <a:ea typeface="ＭＳ Ｐゴシック" charset="0"/>
              </a:rPr>
              <a:t>trên 2)</a:t>
            </a:r>
            <a:endParaRPr xmlns:a="http://schemas.openxmlformats.org/drawingml/2006/main" lang="en-US" sz="2000" b="0" kern="1200" dirty="0">
              <a:latin typeface="Times New Roman" panose="02020603050405020304" pitchFamily="18" charset="0"/>
              <a:ea typeface="ＭＳ Ｐゴシック" charset="0"/>
            </a:endParaRPr>
          </a:p>
        </p:txBody>
      </p:sp>
      <p:pic>
        <p:nvPicPr>
          <p:cNvPr id="5" name="Picture 4" descr="Public internet wires to 3 different devices. Each wire has a bar with parts. Wire 1. Bar, 3 parts. 1, I P header. 2, I P s e c header. 3, Secure payload. Wires to router with I P v 4 and I P sec. This router has 3 wires to headquarters. 1, server. A bar on this wire has 2 parts. I P header and payload. 2 and 3, P C. Wire 2. Bar, 3 parts. 1, I P header. 2, I P sec header. 3, Secure payload. Wires to router with I P 4 and I P sec. This router has 2 wires to branch office. 1, server. 2, P C. This wire has a bar with 2 parts, I P header and payload. Wire 3. Bar, 3 parts. 1, I P header. 2, I P sec header. 3, secure payload. Wires to salesperson in hotel, laptop with I P sec."/>
          <p:cNvPicPr>
            <a:picLocks noChangeAspect="1"/>
          </p:cNvPicPr>
          <p:nvPr/>
        </p:nvPicPr>
        <p:blipFill>
          <a:blip r:embed="rId2"/>
          <a:stretch>
            <a:fillRect/>
          </a:stretch>
        </p:blipFill>
        <p:spPr>
          <a:xfrm>
            <a:off x="1042149" y="1637301"/>
            <a:ext cx="7059702" cy="4575537"/>
          </a:xfrm>
          <a:prstGeom prst="rect">
            <a:avLst/>
          </a:prstGeom>
        </p:spPr>
      </p:pic>
    </p:spTree>
    <p:extLst>
      <p:ext uri="{BB962C8B-B14F-4D97-AF65-F5344CB8AC3E}">
        <p14:creationId xmlns:p14="http://schemas.microsoft.com/office/powerpoint/2010/main" val="1852779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Dịch vụ Psec</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toàn vẹn dữ liệu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xác thực nguồn gốc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phòng chống tấn công lặp lại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bảo mật</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hai </a:t>
            </a:r>
            <a:r xmlns:a="http://schemas.openxmlformats.org/drawingml/2006/main">
              <a:rPr lang="vi" sz="2400" dirty="0">
                <a:solidFill>
                  <a:srgbClr val="000000"/>
                </a:solidFill>
                <a:latin typeface="Arial (Body)"/>
                <a:ea typeface="ＭＳ Ｐゴシック" charset="0"/>
              </a:rPr>
              <a:t>giao thức cung cấp các mô hình dịch vụ khác nhau:</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868602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Tôi</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Chế độ </a:t>
            </a:r>
            <a:endParaRPr xmlns:a="http://schemas.openxmlformats.org/drawingml/2006/main" lang="en-US" sz="2000" dirty="0">
              <a:latin typeface="Times New Roman" panose="02020603050405020304" pitchFamily="18" charset="0"/>
              <a:cs typeface="Times New Roman" panose="02020603050405020304" pitchFamily="18" charset="0"/>
            </a:endParaRPr>
            <a:r xmlns:a="http://schemas.openxmlformats.org/drawingml/2006/main">
              <a:rPr lang="vi" dirty="0">
                <a:latin typeface="Times New Roman" panose="02020603050405020304" pitchFamily="18" charset="0"/>
                <a:cs typeface="Times New Roman" panose="02020603050405020304" pitchFamily="18" charset="0"/>
              </a:rPr>
              <a:t>vận chuyển </a:t>
            </a:r>
            <a:r xmlns:a="http://schemas.openxmlformats.org/drawingml/2006/main">
              <a:rPr lang="vi" dirty="0" smtClean="0">
                <a:latin typeface="Times New Roman" panose="02020603050405020304" pitchFamily="18" charset="0"/>
                <a:cs typeface="Times New Roman" panose="02020603050405020304" pitchFamily="18" charset="0"/>
              </a:rPr>
              <a:t>Psec</a:t>
            </a:r>
          </a:p>
        </p:txBody>
      </p:sp>
      <p:pic>
        <p:nvPicPr>
          <p:cNvPr id="4" name="Picture 3" descr="An internet group has 2 routers. They both link to 1 P C each, I P sec."/>
          <p:cNvPicPr>
            <a:picLocks noChangeAspect="1"/>
          </p:cNvPicPr>
          <p:nvPr/>
        </p:nvPicPr>
        <p:blipFill>
          <a:blip r:embed="rId2"/>
          <a:stretch>
            <a:fillRect/>
          </a:stretch>
        </p:blipFill>
        <p:spPr>
          <a:xfrm>
            <a:off x="1081737" y="1973937"/>
            <a:ext cx="6980525" cy="2377646"/>
          </a:xfrm>
          <a:prstGeom prst="rect">
            <a:avLst/>
          </a:prstGeom>
        </p:spPr>
      </p:pic>
      <p:sp>
        <p:nvSpPr>
          <p:cNvPr id="3" name="Text Placeholder 2"/>
          <p:cNvSpPr>
            <a:spLocks noGrp="1"/>
          </p:cNvSpPr>
          <p:nvPr>
            <p:ph type="body" idx="1"/>
          </p:nvPr>
        </p:nvSpPr>
        <p:spPr>
          <a:xfrm>
            <a:off x="457200" y="5012871"/>
            <a:ext cx="8229600" cy="1113292"/>
          </a:xfrm>
        </p:spPr>
        <p:txBody>
          <a:bodyPr/>
          <a:lstStyle/>
          <a:p>
            <a:r xmlns:a="http://schemas.openxmlformats.org/drawingml/2006/main">
              <a:rPr lang="vi" sz="2400" dirty="0" smtClean="0">
                <a:latin typeface="+mn-lt"/>
              </a:rPr>
              <a:t>Tôi</a:t>
            </a:r>
            <a:r xmlns:a="http://schemas.openxmlformats.org/drawingml/2006/main">
              <a:rPr lang="vi" sz="100" dirty="0" smtClean="0">
                <a:latin typeface="+mn-lt"/>
              </a:rPr>
              <a:t> Gói dữ </a:t>
            </a:r>
            <a:r xmlns:a="http://schemas.openxmlformats.org/drawingml/2006/main">
              <a:rPr lang="vi" sz="2400" dirty="0" smtClean="0">
                <a:latin typeface="+mn-lt"/>
              </a:rPr>
              <a:t>liệu Psec </a:t>
            </a:r>
            <a:r xmlns:a="http://schemas.openxmlformats.org/drawingml/2006/main">
              <a:rPr lang="vi" sz="2400" dirty="0">
                <a:latin typeface="+mn-lt"/>
              </a:rPr>
              <a:t>được phát và nhận bởi hệ thống cuối</a:t>
            </a:r>
          </a:p>
          <a:p>
            <a:r xmlns:a="http://schemas.openxmlformats.org/drawingml/2006/main">
              <a:rPr lang="vi" sz="2400" dirty="0" smtClean="0">
                <a:latin typeface="+mn-lt"/>
              </a:rPr>
              <a:t>giao thức </a:t>
            </a:r>
            <a:endParaRPr xmlns:a="http://schemas.openxmlformats.org/drawingml/2006/main" lang="en-US" sz="2400" dirty="0">
              <a:latin typeface="+mn-lt"/>
            </a:endParaRPr>
            <a:r xmlns:a="http://schemas.openxmlformats.org/drawingml/2006/main">
              <a:rPr lang="vi" sz="2400" dirty="0">
                <a:latin typeface="+mn-lt"/>
              </a:rPr>
              <a:t>cấp trên</a:t>
            </a:r>
          </a:p>
        </p:txBody>
      </p:sp>
    </p:spTree>
    <p:extLst>
      <p:ext uri="{BB962C8B-B14F-4D97-AF65-F5344CB8AC3E}">
        <p14:creationId xmlns:p14="http://schemas.microsoft.com/office/powerpoint/2010/main" val="4172591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Tôi</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Psec </a:t>
            </a:r>
            <a:r xmlns:a="http://schemas.openxmlformats.org/drawingml/2006/main">
              <a:rPr lang="vi" dirty="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Chế độ vận chuyển</a:t>
            </a:r>
            <a:endParaRPr xmlns:a="http://schemas.openxmlformats.org/drawingml/2006/main" lang="en-US" sz="2000" b="0" dirty="0">
              <a:latin typeface="Times New Roman" panose="02020603050405020304" pitchFamily="18" charset="0"/>
              <a:cs typeface="Times New Roman" panose="02020603050405020304" pitchFamily="18" charset="0"/>
            </a:endParaRPr>
          </a:p>
        </p:txBody>
      </p:sp>
      <p:pic>
        <p:nvPicPr>
          <p:cNvPr id="6" name="Picture 5" descr="An internet group has 2 routers, I P sec. They both link to 1 P C each."/>
          <p:cNvPicPr>
            <a:picLocks noChangeAspect="1"/>
          </p:cNvPicPr>
          <p:nvPr/>
        </p:nvPicPr>
        <p:blipFill>
          <a:blip r:embed="rId2"/>
          <a:stretch>
            <a:fillRect/>
          </a:stretch>
        </p:blipFill>
        <p:spPr>
          <a:xfrm>
            <a:off x="614616" y="1781717"/>
            <a:ext cx="3834920" cy="2019048"/>
          </a:xfrm>
          <a:prstGeom prst="rect">
            <a:avLst/>
          </a:prstGeom>
        </p:spPr>
      </p:pic>
      <p:sp>
        <p:nvSpPr>
          <p:cNvPr id="4" name="Text Placeholder 3"/>
          <p:cNvSpPr>
            <a:spLocks noGrp="1"/>
          </p:cNvSpPr>
          <p:nvPr>
            <p:ph type="body" idx="1"/>
          </p:nvPr>
        </p:nvSpPr>
        <p:spPr>
          <a:xfrm>
            <a:off x="604157" y="3962400"/>
            <a:ext cx="3559629" cy="821872"/>
          </a:xfrm>
        </p:spPr>
        <p:txBody>
          <a:bodyPr/>
          <a:lstStyle/>
          <a:p>
            <a:r xmlns:a="http://schemas.openxmlformats.org/drawingml/2006/main">
              <a:rPr lang="vi" sz="2400" dirty="0">
                <a:latin typeface="+mn-lt"/>
              </a:rPr>
              <a:t>bộ định tuyến cạnh </a:t>
            </a:r>
            <a:r xmlns:a="http://schemas.openxmlformats.org/drawingml/2006/main">
              <a:rPr lang="vi" sz="2400" dirty="0" smtClean="0">
                <a:latin typeface="+mn-lt"/>
              </a:rPr>
              <a:t>nhận biết IPsec</a:t>
            </a:r>
            <a:endParaRPr xmlns:a="http://schemas.openxmlformats.org/drawingml/2006/main" lang="en-US" sz="2400" dirty="0">
              <a:latin typeface="+mn-lt"/>
            </a:endParaRPr>
          </a:p>
        </p:txBody>
      </p:sp>
      <p:pic>
        <p:nvPicPr>
          <p:cNvPr id="7" name="Picture 6" descr="An internet group has 2 routers. They both link to 1 P C each, I P sec."/>
          <p:cNvPicPr>
            <a:picLocks noChangeAspect="1"/>
          </p:cNvPicPr>
          <p:nvPr/>
        </p:nvPicPr>
        <p:blipFill>
          <a:blip r:embed="rId3"/>
          <a:stretch>
            <a:fillRect/>
          </a:stretch>
        </p:blipFill>
        <p:spPr>
          <a:xfrm>
            <a:off x="5228323" y="1771622"/>
            <a:ext cx="3475683" cy="2039238"/>
          </a:xfrm>
          <a:prstGeom prst="rect">
            <a:avLst/>
          </a:prstGeom>
        </p:spPr>
      </p:pic>
      <p:sp>
        <p:nvSpPr>
          <p:cNvPr id="5" name="Text Placeholder 4"/>
          <p:cNvSpPr>
            <a:spLocks noGrp="1"/>
          </p:cNvSpPr>
          <p:nvPr>
            <p:ph type="body" idx="2"/>
          </p:nvPr>
        </p:nvSpPr>
        <p:spPr>
          <a:xfrm>
            <a:off x="5502728" y="3962401"/>
            <a:ext cx="3184071" cy="495300"/>
          </a:xfrm>
        </p:spPr>
        <p:txBody>
          <a:bodyPr/>
          <a:lstStyle/>
          <a:p>
            <a:r xmlns:a="http://schemas.openxmlformats.org/drawingml/2006/main">
              <a:rPr lang="vi" sz="2400" dirty="0">
                <a:latin typeface="+mn-lt"/>
              </a:rPr>
              <a:t>máy chủ </a:t>
            </a:r>
            <a:r xmlns:a="http://schemas.openxmlformats.org/drawingml/2006/main">
              <a:rPr lang="vi" sz="2400" dirty="0" smtClean="0">
                <a:latin typeface="+mn-lt"/>
              </a:rPr>
              <a:t>nhận biết IPsec</a:t>
            </a:r>
            <a:endParaRPr xmlns:a="http://schemas.openxmlformats.org/drawingml/2006/main" lang="en-US" sz="2400" dirty="0">
              <a:latin typeface="+mn-lt"/>
            </a:endParaRPr>
          </a:p>
        </p:txBody>
      </p:sp>
    </p:spTree>
    <p:extLst>
      <p:ext uri="{BB962C8B-B14F-4D97-AF65-F5344CB8AC3E}">
        <p14:creationId xmlns:p14="http://schemas.microsoft.com/office/powerpoint/2010/main" val="1487639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hai 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Giao thức Psec</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Tiêu đề xác thực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 </a:t>
            </a:r>
            <a:r xmlns:a="http://schemas.openxmlformats.org/drawingml/2006/main">
              <a:rPr lang="vi" sz="2400" dirty="0">
                <a:solidFill>
                  <a:srgbClr val="000000"/>
                </a:solidFill>
                <a:latin typeface="Arial (Body)"/>
                <a:ea typeface="ＭＳ Ｐゴシック" charset="0"/>
              </a:rPr>
              <a:t>giao thức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cung cấp xác thực nguồn &amp; toàn vẹn dữ liệu nhưng </a:t>
            </a:r>
            <a:r xmlns:a="http://schemas.openxmlformats.org/drawingml/2006/main">
              <a:rPr lang="vi" sz="2400" b="1" dirty="0">
                <a:solidFill>
                  <a:srgbClr val="000000"/>
                </a:solidFill>
                <a:latin typeface="Arial (Body)"/>
                <a:ea typeface="ＭＳ Ｐゴシック" charset="0"/>
              </a:rPr>
              <a:t>không </a:t>
            </a:r>
            <a:r xmlns:a="http://schemas.openxmlformats.org/drawingml/2006/main">
              <a:rPr lang="vi" sz="2400" dirty="0">
                <a:solidFill>
                  <a:srgbClr val="000000"/>
                </a:solidFill>
                <a:latin typeface="Arial (Body)"/>
                <a:ea typeface="ＭＳ Ｐゴシック" charset="0"/>
              </a:rPr>
              <a:t>bảo mật</a:t>
            </a:r>
            <a:endParaRPr xmlns:a="http://schemas.openxmlformats.org/drawingml/2006/main" lang="en-US" sz="2400" i="1"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Giao thức bảo mật đóng gói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cung cấp xác thực nguồn, toàn vẹn dữ liệu </a:t>
            </a:r>
            <a:r xmlns:a="http://schemas.openxmlformats.org/drawingml/2006/main">
              <a:rPr lang="vi" sz="2400" b="1" dirty="0">
                <a:solidFill>
                  <a:srgbClr val="000000"/>
                </a:solidFill>
                <a:latin typeface="Arial (Body)"/>
                <a:ea typeface="ＭＳ Ｐゴシック" charset="0"/>
              </a:rPr>
              <a:t>và bảo mật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được sử dụng rộng rãi hơn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h</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762967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Ngôn </a:t>
            </a:r>
            <a:r xmlns:a="http://schemas.openxmlformats.org/drawingml/2006/main">
              <a:rPr lang="vi" dirty="0" smtClean="0">
                <a:latin typeface="Times New Roman" panose="02020603050405020304" pitchFamily="18" charset="0"/>
                <a:cs typeface="Times New Roman" panose="02020603050405020304" pitchFamily="18" charset="0"/>
              </a:rPr>
              <a:t>ngữ </a:t>
            </a:r>
            <a:r xmlns:a="http://schemas.openxmlformats.org/drawingml/2006/main">
              <a:rPr lang="vi" dirty="0">
                <a:latin typeface="Times New Roman" panose="02020603050405020304" pitchFamily="18" charset="0"/>
                <a:cs typeface="Times New Roman" panose="02020603050405020304" pitchFamily="18" charset="0"/>
              </a:rPr>
              <a:t>mật </a:t>
            </a:r>
            <a:r xmlns:a="http://schemas.openxmlformats.org/drawingml/2006/main">
              <a:rPr lang="vi" dirty="0" smtClean="0">
                <a:latin typeface="Times New Roman" panose="02020603050405020304" pitchFamily="18" charset="0"/>
                <a:cs typeface="Times New Roman" panose="02020603050405020304" pitchFamily="18" charset="0"/>
              </a:rPr>
              <a:t>mã</a:t>
            </a:r>
            <a:endParaRPr xmlns:a="http://schemas.openxmlformats.org/drawingml/2006/main" lang="en-US" dirty="0">
              <a:latin typeface="Times New Roman" panose="02020603050405020304" pitchFamily="18" charset="0"/>
              <a:cs typeface="Times New Roman" panose="02020603050405020304" pitchFamily="18" charset="0"/>
            </a:endParaRPr>
          </a:p>
        </p:txBody>
      </p:sp>
      <p:pic>
        <p:nvPicPr>
          <p:cNvPr id="5" name="Picture 4" descr="A diagram connects 3 people, Alice, Bob, and Trudy. Alice uses an encryption algorithm and a K sub A encryption key to send encrypted plain text to Bob. Bob’s encryption algorithm uses a decryption key, K sub B, to translate cipher text to plain text. Trudy, the intruder, received the cipher text."/>
          <p:cNvPicPr>
            <a:picLocks noChangeAspect="1"/>
          </p:cNvPicPr>
          <p:nvPr/>
        </p:nvPicPr>
        <p:blipFill>
          <a:blip r:embed="rId3"/>
          <a:stretch>
            <a:fillRect/>
          </a:stretch>
        </p:blipFill>
        <p:spPr>
          <a:xfrm>
            <a:off x="1264174" y="1508048"/>
            <a:ext cx="6615652" cy="2803240"/>
          </a:xfrm>
          <a:prstGeom prst="rect">
            <a:avLst/>
          </a:prstGeom>
        </p:spPr>
      </p:pic>
      <p:sp>
        <p:nvSpPr>
          <p:cNvPr id="3" name="Text Placeholder 2"/>
          <p:cNvSpPr>
            <a:spLocks noGrp="1"/>
          </p:cNvSpPr>
          <p:nvPr>
            <p:ph idx="1"/>
          </p:nvPr>
        </p:nvSpPr>
        <p:spPr>
          <a:xfrm>
            <a:off x="457200" y="4464164"/>
            <a:ext cx="3174521" cy="525600"/>
          </a:xfrm>
        </p:spPr>
        <p:txBody>
          <a:bodyPr/>
          <a:lstStyle/>
          <a:p>
            <a:pPr xmlns:a="http://schemas.openxmlformats.org/drawingml/2006/main">
              <a:buFont typeface="Wingdings" charset="0"/>
              <a:buNone/>
            </a:pPr>
            <a:r xmlns:a="http://schemas.openxmlformats.org/drawingml/2006/main">
              <a:rPr lang="vi" sz="2400" b="1" dirty="0">
                <a:solidFill>
                  <a:schemeClr val="tx1"/>
                </a:solidFill>
                <a:latin typeface="+mn-lt"/>
              </a:rPr>
              <a:t>tôi</a:t>
            </a:r>
            <a:r xmlns:a="http://schemas.openxmlformats.org/drawingml/2006/main">
              <a:rPr lang="vi" sz="2400" dirty="0">
                <a:solidFill>
                  <a:srgbClr val="FF0000"/>
                </a:solidFill>
                <a:latin typeface="+mn-lt"/>
              </a:rPr>
              <a:t> </a:t>
            </a:r>
            <a:r xmlns:a="http://schemas.openxmlformats.org/drawingml/2006/main">
              <a:rPr lang="vi" sz="2400" dirty="0" smtClean="0">
                <a:latin typeface="+mn-lt"/>
              </a:rPr>
              <a:t>tin nhắn </a:t>
            </a:r>
            <a:endParaRPr xmlns:a="http://schemas.openxmlformats.org/drawingml/2006/main" lang="en-US" sz="2400" dirty="0">
              <a:latin typeface="+mn-lt"/>
            </a:endParaRPr>
            <a:r xmlns:a="http://schemas.openxmlformats.org/drawingml/2006/main">
              <a:rPr lang="vi" sz="2400" dirty="0">
                <a:latin typeface="+mn-lt"/>
              </a:rPr>
              <a:t>văn bản rõ ràng</a:t>
            </a:r>
          </a:p>
        </p:txBody>
      </p:sp>
      <p:graphicFrame>
        <p:nvGraphicFramePr>
          <p:cNvPr id="15" name="Object 14" descr="K sub A left parenthesis m right parenthesis"/>
          <p:cNvGraphicFramePr>
            <a:graphicFrameLocks noChangeAspect="1"/>
          </p:cNvGraphicFramePr>
          <p:nvPr>
            <p:extLst>
              <p:ext uri="{D42A27DB-BD31-4B8C-83A1-F6EECF244321}">
                <p14:modId xmlns:p14="http://schemas.microsoft.com/office/powerpoint/2010/main" val="3387794345"/>
              </p:ext>
            </p:extLst>
          </p:nvPr>
        </p:nvGraphicFramePr>
        <p:xfrm>
          <a:off x="589880" y="5046389"/>
          <a:ext cx="963612" cy="481013"/>
        </p:xfrm>
        <a:graphic>
          <a:graphicData uri="http://schemas.openxmlformats.org/presentationml/2006/ole">
            <mc:AlternateContent xmlns:mc="http://schemas.openxmlformats.org/markup-compatibility/2006">
              <mc:Choice xmlns:v="urn:schemas-microsoft-com:vml" Requires="v">
                <p:oleObj spid="_x0000_s44034" name="Equation" r:id="rId4" imgW="507960" imgH="253800" progId="Equation.DSMT4">
                  <p:embed/>
                </p:oleObj>
              </mc:Choice>
              <mc:Fallback>
                <p:oleObj name="Equation" r:id="rId4" imgW="507960" imgH="253800" progId="Equation.DSMT4">
                  <p:embed/>
                  <p:pic>
                    <p:nvPicPr>
                      <p:cNvPr id="12" name="Object 11"/>
                      <p:cNvPicPr/>
                      <p:nvPr/>
                    </p:nvPicPr>
                    <p:blipFill>
                      <a:blip r:embed="rId5"/>
                      <a:stretch>
                        <a:fillRect/>
                      </a:stretch>
                    </p:blipFill>
                    <p:spPr>
                      <a:xfrm>
                        <a:off x="589880" y="5046389"/>
                        <a:ext cx="963612" cy="481013"/>
                      </a:xfrm>
                      <a:prstGeom prst="rect">
                        <a:avLst/>
                      </a:prstGeom>
                    </p:spPr>
                  </p:pic>
                </p:oleObj>
              </mc:Fallback>
            </mc:AlternateContent>
          </a:graphicData>
        </a:graphic>
      </p:graphicFrame>
      <p:sp>
        <p:nvSpPr>
          <p:cNvPr id="7" name="Content Placeholder 6"/>
          <p:cNvSpPr>
            <a:spLocks noGrp="1"/>
          </p:cNvSpPr>
          <p:nvPr>
            <p:ph idx="13"/>
          </p:nvPr>
        </p:nvSpPr>
        <p:spPr>
          <a:xfrm>
            <a:off x="1510362" y="4991033"/>
            <a:ext cx="4226206" cy="539970"/>
          </a:xfrm>
        </p:spPr>
        <p:txBody>
          <a:bodyPr/>
          <a:lstStyle/>
          <a:p>
            <a:pPr xmlns:a="http://schemas.openxmlformats.org/drawingml/2006/main" marL="0" lvl="0" indent="0">
              <a:buNone/>
            </a:pPr>
            <a:r xmlns:a="http://schemas.openxmlformats.org/drawingml/2006/main">
              <a:rPr lang="vi" sz="2400" dirty="0" smtClean="0">
                <a:solidFill>
                  <a:srgbClr val="000000"/>
                </a:solidFill>
              </a:rPr>
              <a:t>bản mã, được mã hóa bằng khóa</a:t>
            </a:r>
          </a:p>
        </p:txBody>
      </p:sp>
      <p:graphicFrame>
        <p:nvGraphicFramePr>
          <p:cNvPr id="12" name="Object 11" descr="K sub A"/>
          <p:cNvGraphicFramePr>
            <a:graphicFrameLocks noChangeAspect="1"/>
          </p:cNvGraphicFramePr>
          <p:nvPr>
            <p:extLst>
              <p:ext uri="{D42A27DB-BD31-4B8C-83A1-F6EECF244321}">
                <p14:modId xmlns:p14="http://schemas.microsoft.com/office/powerpoint/2010/main" val="3201713993"/>
              </p:ext>
            </p:extLst>
          </p:nvPr>
        </p:nvGraphicFramePr>
        <p:xfrm>
          <a:off x="5676576" y="5106720"/>
          <a:ext cx="409575" cy="433388"/>
        </p:xfrm>
        <a:graphic>
          <a:graphicData uri="http://schemas.openxmlformats.org/presentationml/2006/ole">
            <mc:AlternateContent xmlns:mc="http://schemas.openxmlformats.org/markup-compatibility/2006">
              <mc:Choice xmlns:v="urn:schemas-microsoft-com:vml" Requires="v">
                <p:oleObj spid="_x0000_s44035" name="Equation" r:id="rId6" imgW="215640" imgH="228600" progId="Equation.DSMT4">
                  <p:embed/>
                </p:oleObj>
              </mc:Choice>
              <mc:Fallback>
                <p:oleObj name="Equation" r:id="rId6" imgW="215640" imgH="228600" progId="Equation.DSMT4">
                  <p:embed/>
                  <p:pic>
                    <p:nvPicPr>
                      <p:cNvPr id="0" name=""/>
                      <p:cNvPicPr/>
                      <p:nvPr/>
                    </p:nvPicPr>
                    <p:blipFill>
                      <a:blip r:embed="rId7"/>
                      <a:stretch>
                        <a:fillRect/>
                      </a:stretch>
                    </p:blipFill>
                    <p:spPr>
                      <a:xfrm>
                        <a:off x="5676576" y="5106720"/>
                        <a:ext cx="409575" cy="433388"/>
                      </a:xfrm>
                      <a:prstGeom prst="rect">
                        <a:avLst/>
                      </a:prstGeom>
                    </p:spPr>
                  </p:pic>
                </p:oleObj>
              </mc:Fallback>
            </mc:AlternateContent>
          </a:graphicData>
        </a:graphic>
      </p:graphicFrame>
      <p:graphicFrame>
        <p:nvGraphicFramePr>
          <p:cNvPr id="18" name="Object 17" descr="m = K sub B left parenthesis K sub A left parenthesis m right parenthesis right parenthesis."/>
          <p:cNvGraphicFramePr>
            <a:graphicFrameLocks noChangeAspect="1"/>
          </p:cNvGraphicFramePr>
          <p:nvPr>
            <p:extLst>
              <p:ext uri="{D42A27DB-BD31-4B8C-83A1-F6EECF244321}">
                <p14:modId xmlns:p14="http://schemas.microsoft.com/office/powerpoint/2010/main" val="2069446718"/>
              </p:ext>
            </p:extLst>
          </p:nvPr>
        </p:nvGraphicFramePr>
        <p:xfrm>
          <a:off x="589880" y="5583238"/>
          <a:ext cx="2095500" cy="481012"/>
        </p:xfrm>
        <a:graphic>
          <a:graphicData uri="http://schemas.openxmlformats.org/presentationml/2006/ole">
            <mc:AlternateContent xmlns:mc="http://schemas.openxmlformats.org/markup-compatibility/2006">
              <mc:Choice xmlns:v="urn:schemas-microsoft-com:vml" Requires="v">
                <p:oleObj spid="_x0000_s44036" name="Equation" r:id="rId8" imgW="1104840" imgH="253800" progId="Equation.DSMT4">
                  <p:embed/>
                </p:oleObj>
              </mc:Choice>
              <mc:Fallback>
                <p:oleObj name="Equation" r:id="rId8" imgW="1104840" imgH="253800" progId="Equation.DSMT4">
                  <p:embed/>
                  <p:pic>
                    <p:nvPicPr>
                      <p:cNvPr id="15" name="Object 14"/>
                      <p:cNvPicPr/>
                      <p:nvPr/>
                    </p:nvPicPr>
                    <p:blipFill>
                      <a:blip r:embed="rId9"/>
                      <a:stretch>
                        <a:fillRect/>
                      </a:stretch>
                    </p:blipFill>
                    <p:spPr>
                      <a:xfrm>
                        <a:off x="589880" y="5583238"/>
                        <a:ext cx="2095500" cy="481012"/>
                      </a:xfrm>
                      <a:prstGeom prst="rect">
                        <a:avLst/>
                      </a:prstGeom>
                    </p:spPr>
                  </p:pic>
                </p:oleObj>
              </mc:Fallback>
            </mc:AlternateContent>
          </a:graphicData>
        </a:graphic>
      </p:graphicFrame>
    </p:spTree>
    <p:extLst>
      <p:ext uri="{BB962C8B-B14F-4D97-AF65-F5344CB8AC3E}">
        <p14:creationId xmlns:p14="http://schemas.microsoft.com/office/powerpoint/2010/main" val="3704118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Bốn kết hợp là có thể!</a:t>
            </a:r>
            <a:endParaRPr xmlns:a="http://schemas.openxmlformats.org/drawingml/2006/main" lang="en-US" dirty="0">
              <a:latin typeface="Times New Roman" panose="02020603050405020304" pitchFamily="18" charset="0"/>
              <a:ea typeface="ＭＳ Ｐゴシック" charset="0"/>
            </a:endParaRPr>
          </a:p>
        </p:txBody>
      </p:sp>
      <p:pic>
        <p:nvPicPr>
          <p:cNvPr id="4" name="Picture 3" descr="A box has 4 equal parts in 2 rows and 2 columns. Row 1. 1, host mode with A H. 2, Host made with E S P. Row 2. 3, tunnel mode with A H. 4, tunnel mode with E S P. An arrow links text on this slide to this p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29" y="1489502"/>
            <a:ext cx="6075921" cy="3833615"/>
          </a:xfrm>
          <a:prstGeom prst="rect">
            <a:avLst/>
          </a:prstGeom>
        </p:spPr>
      </p:pic>
      <p:sp>
        <p:nvSpPr>
          <p:cNvPr id="5" name="Content Placeholder 4"/>
          <p:cNvSpPr>
            <a:spLocks noGrp="1"/>
          </p:cNvSpPr>
          <p:nvPr>
            <p:ph type="body" idx="1"/>
          </p:nvPr>
        </p:nvSpPr>
        <p:spPr>
          <a:xfrm>
            <a:off x="5372100" y="5410201"/>
            <a:ext cx="3314700" cy="933450"/>
          </a:xfrm>
        </p:spPr>
        <p:txBody>
          <a:bodyPr/>
          <a:lstStyle/>
          <a:p>
            <a:pPr xmlns:a="http://schemas.openxmlformats.org/drawingml/2006/main" marL="0" indent="0">
              <a:buNone/>
            </a:pPr>
            <a:r xmlns:a="http://schemas.openxmlformats.org/drawingml/2006/main">
              <a:rPr lang="vi" sz="2400" b="1" dirty="0">
                <a:latin typeface="+mn-lt"/>
                <a:cs typeface="Arial" charset="0"/>
              </a:rPr>
              <a:t>phổ biến </a:t>
            </a:r>
            <a:r xmlns:a="http://schemas.openxmlformats.org/drawingml/2006/main">
              <a:rPr lang="vi" sz="2400" b="1" dirty="0" smtClean="0">
                <a:latin typeface="+mn-lt"/>
                <a:cs typeface="Arial" charset="0"/>
              </a:rPr>
              <a:t>nhất và quan trọng nhất</a:t>
            </a:r>
            <a:endParaRPr xmlns:a="http://schemas.openxmlformats.org/drawingml/2006/main" lang="en-US" sz="2400" b="1" dirty="0">
              <a:latin typeface="+mn-lt"/>
              <a:cs typeface="Arial" charset="0"/>
            </a:endParaRPr>
          </a:p>
        </p:txBody>
      </p:sp>
    </p:spTree>
    <p:extLst>
      <p:ext uri="{BB962C8B-B14F-4D97-AF65-F5344CB8AC3E}">
        <p14:creationId xmlns:p14="http://schemas.microsoft.com/office/powerpoint/2010/main" val="1720352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Hiệp hội bảo mật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Như)</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trước khi gửi dữ liệu, </a:t>
            </a:r>
            <a:r xmlns:a="http://schemas.openxmlformats.org/drawingml/2006/main">
              <a:rPr lang="vi" sz="2400" b="1" dirty="0" smtClean="0">
                <a:solidFill>
                  <a:srgbClr val="000000"/>
                </a:solidFill>
                <a:latin typeface="Arial (Body)"/>
                <a:ea typeface="ＭＳ Ｐゴシック" charset="0"/>
              </a:rPr>
              <a:t>“ </a:t>
            </a:r>
            <a:r xmlns:a="http://schemas.openxmlformats.org/drawingml/2006/main">
              <a:rPr lang="vi" altLang="ja-JP" sz="2400" b="1" dirty="0" smtClean="0">
                <a:solidFill>
                  <a:srgbClr val="000000"/>
                </a:solidFill>
                <a:latin typeface="Arial (Body)"/>
                <a:ea typeface="ＭＳ Ｐゴシック" charset="0"/>
              </a:rPr>
              <a:t>hiệp hội bảo mật (S</a:t>
            </a:r>
            <a:r xmlns:a="http://schemas.openxmlformats.org/drawingml/2006/main">
              <a:rPr lang="vi" altLang="ja-JP" sz="100" b="1" dirty="0" smtClean="0">
                <a:solidFill>
                  <a:srgbClr val="000000"/>
                </a:solidFill>
                <a:latin typeface="Arial (Body)"/>
                <a:ea typeface="ＭＳ Ｐゴシック" charset="0"/>
              </a:rPr>
              <a:t> </a:t>
            </a:r>
            <a:r xmlns:a="http://schemas.openxmlformats.org/drawingml/2006/main">
              <a:rPr lang="vi" altLang="ja-JP" sz="2400" b="1" dirty="0" smtClean="0">
                <a:solidFill>
                  <a:srgbClr val="000000"/>
                </a:solidFill>
                <a:latin typeface="Arial (Body)"/>
                <a:ea typeface="ＭＳ Ｐゴシック" charset="0"/>
              </a:rPr>
              <a:t>A)” </a:t>
            </a:r>
            <a:r xmlns:a="http://schemas.openxmlformats.org/drawingml/2006/main">
              <a:rPr lang="vi" altLang="ja-JP" sz="2400" dirty="0" smtClean="0">
                <a:solidFill>
                  <a:srgbClr val="000000"/>
                </a:solidFill>
                <a:latin typeface="Arial (Body)"/>
                <a:ea typeface="ＭＳ Ｐゴシック" charset="0"/>
              </a:rPr>
              <a:t>được thiết lập từ bên gửi đến bên nhận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Như là đơn hình: chỉ cho một hướng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kết thúc </a:t>
            </a:r>
            <a:r xmlns:a="http://schemas.openxmlformats.org/drawingml/2006/main">
              <a:rPr lang="vi" sz="2400" dirty="0">
                <a:solidFill>
                  <a:srgbClr val="000000"/>
                </a:solidFill>
                <a:latin typeface="Arial (Body)"/>
                <a:ea typeface="ＭＳ Ｐゴシック" charset="0"/>
              </a:rPr>
              <a:t>, nhận quyền duy trì </a:t>
            </a:r>
            <a:r xmlns:a="http://schemas.openxmlformats.org/drawingml/2006/main">
              <a:rPr lang="vi" sz="2400" b="1" dirty="0">
                <a:solidFill>
                  <a:srgbClr val="000000"/>
                </a:solidFill>
                <a:latin typeface="Arial (Body)"/>
                <a:ea typeface="ＭＳ Ｐゴシック" charset="0"/>
              </a:rPr>
              <a:t>thông tin trạng thái </a:t>
            </a:r>
            <a:r xmlns:a="http://schemas.openxmlformats.org/drawingml/2006/main">
              <a:rPr lang="vi" sz="2400" dirty="0">
                <a:solidFill>
                  <a:srgbClr val="000000"/>
                </a:solidFill>
                <a:latin typeface="Arial (Body)"/>
                <a:ea typeface="ＭＳ Ｐゴシック" charset="0"/>
              </a:rPr>
              <a:t>về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thu hồi: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Điểm cuối P </a:t>
            </a:r>
            <a:r xmlns:a="http://schemas.openxmlformats.org/drawingml/2006/main">
              <a:rPr lang="vi" sz="2400" dirty="0">
                <a:solidFill>
                  <a:srgbClr val="000000"/>
                </a:solidFill>
                <a:latin typeface="Arial (Body)"/>
                <a:ea typeface="ＭＳ Ｐゴシック" charset="0"/>
              </a:rPr>
              <a:t>cũng duy trì thông tin trạng thái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không </a:t>
            </a:r>
            <a:r xmlns:a="http://schemas.openxmlformats.org/drawingml/2006/main">
              <a:rPr lang="vi" sz="2400" dirty="0">
                <a:solidFill>
                  <a:srgbClr val="000000"/>
                </a:solidFill>
                <a:latin typeface="Arial (Body)"/>
                <a:ea typeface="ＭＳ Ｐゴシック" charset="0"/>
              </a:rPr>
              <a:t>kết nối; IPsec là hướng kết nối!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bao nhiêu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Như </a:t>
            </a:r>
            <a:r xmlns:a="http://schemas.openxmlformats.org/drawingml/2006/main">
              <a:rPr lang="vi" sz="2400" dirty="0">
                <a:solidFill>
                  <a:srgbClr val="000000"/>
                </a:solidFill>
                <a:latin typeface="Arial (Body)"/>
                <a:ea typeface="ＭＳ Ｐゴシック" charset="0"/>
              </a:rPr>
              <a:t>trong </a:t>
            </a:r>
            <a:r xmlns:a="http://schemas.openxmlformats.org/drawingml/2006/main">
              <a:rPr lang="vi" sz="2400" dirty="0" smtClean="0">
                <a:solidFill>
                  <a:srgbClr val="000000"/>
                </a:solidFill>
                <a:latin typeface="Arial (Body)"/>
                <a:ea typeface="ＭＳ Ｐゴシック" charset="0"/>
              </a:rPr>
              <a:t>V</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 w </a:t>
            </a:r>
            <a:r xmlns:a="http://schemas.openxmlformats.org/drawingml/2006/main">
              <a:rPr lang="vi" sz="2400" dirty="0">
                <a:solidFill>
                  <a:srgbClr val="000000"/>
                </a:solidFill>
                <a:latin typeface="Arial (Body)"/>
                <a:ea typeface="ＭＳ Ｐゴシック" charset="0"/>
              </a:rPr>
              <a:t>/ trụ sở chính, văn phòng chi nhánh, và n nhân viên bán hàng lưu động </a:t>
            </a:r>
            <a:r xmlns:a="http://schemas.openxmlformats.org/drawingml/2006/main">
              <a:rPr lang="vi" sz="2400" dirty="0" smtClean="0">
                <a:solidFill>
                  <a:srgbClr val="000000"/>
                </a:solidFill>
                <a:latin typeface="Arial (Body)"/>
                <a:ea typeface="ＭＳ Ｐゴシック" charset="0"/>
              </a:rPr>
              <a:t>?</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4145878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Ví dụ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A từ R1 đến R2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pic>
        <p:nvPicPr>
          <p:cNvPr id="4" name="Picture 3" descr="A diagram has 3 connected parts with linked routers between parts. 1, headquarters. There is a P C, 172 period 16 period 1 forward slash 24. Router, R 1. Link to part 2, 200 period 168 period 1 period 100. Part 2, Internet. Router, R 2. Link, 193 period 68 period 2 period 23. From R 1 to R 2, an arrow spans across part 2, security association. Part 3, branch office. P C, 172 period 16 period 2 forward slash 24."/>
          <p:cNvPicPr>
            <a:picLocks noChangeAspect="1"/>
          </p:cNvPicPr>
          <p:nvPr/>
        </p:nvPicPr>
        <p:blipFill>
          <a:blip r:embed="rId2"/>
          <a:stretch>
            <a:fillRect/>
          </a:stretch>
        </p:blipFill>
        <p:spPr>
          <a:xfrm>
            <a:off x="730094" y="1483585"/>
            <a:ext cx="7683812" cy="2326929"/>
          </a:xfrm>
          <a:prstGeom prst="rect">
            <a:avLst/>
          </a:prstGeom>
        </p:spPr>
      </p:pic>
      <p:sp>
        <p:nvSpPr>
          <p:cNvPr id="3" name="Content Placeholder 2"/>
          <p:cNvSpPr>
            <a:spLocks noGrp="1"/>
          </p:cNvSpPr>
          <p:nvPr>
            <p:ph type="body" idx="1"/>
          </p:nvPr>
        </p:nvSpPr>
        <p:spPr>
          <a:xfrm>
            <a:off x="457200" y="3981450"/>
            <a:ext cx="8229600" cy="223904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ea typeface="ＭＳ Ｐゴシック" charset="0"/>
              </a:rPr>
              <a:t>R1 lưu trữ cho </a:t>
            </a:r>
            <a:r xmlns:a="http://schemas.openxmlformats.org/drawingml/2006/main">
              <a:rPr lang="vi" sz="2400" b="1" dirty="0" smtClean="0">
                <a:solidFill>
                  <a:srgbClr val="000000"/>
                </a:solidFill>
                <a:latin typeface="Arial (Body)"/>
                <a:ea typeface="ＭＳ Ｐゴシック" charset="0"/>
              </a:rPr>
              <a:t>S</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MỘT:</a:t>
            </a:r>
            <a:endParaRPr xmlns:a="http://schemas.openxmlformats.org/drawingml/2006/main" lang="en-US" sz="2400" b="1"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32-bit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Mã </a:t>
            </a:r>
            <a:r xmlns:a="http://schemas.openxmlformats.org/drawingml/2006/main">
              <a:rPr lang="vi" sz="2400" dirty="0">
                <a:solidFill>
                  <a:srgbClr val="000000"/>
                </a:solidFill>
                <a:latin typeface="Arial (Body)"/>
                <a:ea typeface="ＭＳ Ｐゴシック" charset="0"/>
              </a:rPr>
              <a:t>định danh: </a:t>
            </a:r>
            <a:r xmlns:a="http://schemas.openxmlformats.org/drawingml/2006/main">
              <a:rPr lang="vi" sz="2400" b="1" dirty="0">
                <a:solidFill>
                  <a:srgbClr val="000000"/>
                </a:solidFill>
                <a:latin typeface="Arial (Body)"/>
                <a:ea typeface="ＭＳ Ｐゴシック" charset="0"/>
              </a:rPr>
              <a:t>Chỉ số thông số bảo mật </a:t>
            </a:r>
            <a:r xmlns:a="http://schemas.openxmlformats.org/drawingml/2006/main">
              <a:rPr lang="vi" sz="2400" b="1" dirty="0" smtClean="0">
                <a:solidFill>
                  <a:srgbClr val="000000"/>
                </a:solidFill>
                <a:latin typeface="Arial (Body)"/>
                <a:ea typeface="ＭＳ Ｐゴシック" charset="0"/>
              </a:rPr>
              <a:t>(S</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P</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TÔI)</a:t>
            </a:r>
            <a:endParaRPr xmlns:a="http://schemas.openxmlformats.org/drawingml/2006/main" lang="en-US" sz="2400" b="1"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nguồn gốc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 giao diện </a:t>
            </a:r>
            <a:r xmlns:a="http://schemas.openxmlformats.org/drawingml/2006/main">
              <a:rPr lang="vi" sz="2400" dirty="0">
                <a:solidFill>
                  <a:srgbClr val="000000"/>
                </a:solidFill>
                <a:latin typeface="Arial (Body)"/>
                <a:ea typeface="ＭＳ Ｐゴシック" charset="0"/>
              </a:rPr>
              <a:t>(200.168.1.100)</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điểm đến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 giao diện </a:t>
            </a:r>
            <a:r xmlns:a="http://schemas.openxmlformats.org/drawingml/2006/main">
              <a:rPr lang="vi" sz="2400" dirty="0">
                <a:solidFill>
                  <a:srgbClr val="000000"/>
                </a:solidFill>
                <a:latin typeface="Arial (Body)"/>
                <a:ea typeface="ＭＳ Ｐゴシック" charset="0"/>
              </a:rPr>
              <a:t>(193.68.2.23 </a:t>
            </a:r>
            <a:r xmlns:a="http://schemas.openxmlformats.org/drawingml/2006/main">
              <a:rPr lang="vi" sz="2400" dirty="0" smtClean="0">
                <a:solidFill>
                  <a:srgbClr val="000000"/>
                </a:solidFill>
                <a:latin typeface="Arial (Body)"/>
                <a:ea typeface="ＭＳ Ｐゴシック" charset="0"/>
              </a:rPr>
              <a:t>)</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529739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Ví dụ 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a:latin typeface="Times New Roman" panose="02020603050405020304" pitchFamily="18" charset="0"/>
                <a:ea typeface="ＭＳ Ｐゴシック" charset="0"/>
              </a:rPr>
              <a:t>A </a:t>
            </a:r>
            <a:r xmlns:a="http://schemas.openxmlformats.org/drawingml/2006/main">
              <a:rPr lang="vi" dirty="0" smtClean="0">
                <a:latin typeface="Times New Roman" panose="02020603050405020304" pitchFamily="18" charset="0"/>
                <a:ea typeface="ＭＳ Ｐゴシック" charset="0"/>
              </a:rPr>
              <a:t>từ R1 đến R2 </a:t>
            </a:r>
            <a:r xmlns:a="http://schemas.openxmlformats.org/drawingml/2006/main">
              <a:rPr lang="vi" sz="2000" b="0" dirty="0" smtClean="0">
                <a:latin typeface="Times New Roman" panose="02020603050405020304" pitchFamily="18" charset="0"/>
                <a:ea typeface="ＭＳ Ｐゴシック" charset="0"/>
              </a:rPr>
              <a:t>(2 </a:t>
            </a:r>
            <a:r xmlns:a="http://schemas.openxmlformats.org/drawingml/2006/main">
              <a:rPr lang="vi" sz="2000" b="0" dirty="0">
                <a:latin typeface="Times New Roman" panose="02020603050405020304" pitchFamily="18" charset="0"/>
                <a:ea typeface="ＭＳ Ｐゴシック" charset="0"/>
              </a:rPr>
              <a:t>trên 2)</a:t>
            </a:r>
            <a:endParaRPr xmlns:a="http://schemas.openxmlformats.org/drawingml/2006/main" lang="en-US" sz="20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a:lstStyle/>
          <a:p>
            <a:pPr xmlns:a="http://schemas.openxmlformats.org/drawingml/2006/main" marL="255651" lvl="0" indent="-255651" eaLnBrk="0" fontAlgn="base" hangingPunct="0">
              <a:spcAft>
                <a:spcPct val="0"/>
              </a:spcAft>
              <a:tabLst/>
            </a:pPr>
            <a:r xmlns:a="http://schemas.openxmlformats.org/drawingml/2006/main">
              <a:rPr lang="vi" sz="2400" dirty="0" smtClean="0">
                <a:solidFill>
                  <a:srgbClr val="000000"/>
                </a:solidFill>
                <a:latin typeface="Arial (Body)"/>
                <a:ea typeface="ＭＳ Ｐゴシック" charset="0"/>
              </a:rPr>
              <a:t>loại </a:t>
            </a:r>
            <a:r xmlns:a="http://schemas.openxmlformats.org/drawingml/2006/main">
              <a:rPr lang="vi" sz="2400" dirty="0">
                <a:solidFill>
                  <a:srgbClr val="000000"/>
                </a:solidFill>
                <a:latin typeface="Arial (Body)"/>
                <a:ea typeface="ＭＳ Ｐゴシック" charset="0"/>
              </a:rPr>
              <a:t>mã hóa được sử dụng (ví dụ: </a:t>
            </a:r>
            <a:r xmlns:a="http://schemas.openxmlformats.org/drawingml/2006/main">
              <a:rPr lang="vi" sz="2400" dirty="0" smtClean="0">
                <a:solidFill>
                  <a:srgbClr val="000000"/>
                </a:solidFill>
                <a:latin typeface="Arial (Body)"/>
                <a:ea typeface="ＭＳ Ｐゴシック" charset="0"/>
              </a:rPr>
              <a:t>3D</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 </a:t>
            </a:r>
            <a:r xmlns:a="http://schemas.openxmlformats.org/drawingml/2006/main">
              <a:rPr lang="vi" sz="2400" dirty="0">
                <a:solidFill>
                  <a:srgbClr val="000000"/>
                </a:solidFill>
                <a:latin typeface="Arial (Body)"/>
                <a:ea typeface="ＭＳ Ｐゴシック" charset="0"/>
              </a:rPr>
              <a:t>với C</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b</a:t>
            </a:r>
            <a:r xmlns:a="http://schemas.openxmlformats.org/drawingml/2006/main">
              <a:rPr lang="vi" sz="100" dirty="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C)</a:t>
            </a:r>
          </a:p>
          <a:p>
            <a:pPr xmlns:a="http://schemas.openxmlformats.org/drawingml/2006/main" marL="255651" lvl="0" indent="-255651" eaLnBrk="0" fontAlgn="base" hangingPunct="0">
              <a:spcAft>
                <a:spcPct val="0"/>
              </a:spcAft>
              <a:tabLst/>
            </a:pPr>
            <a:r xmlns:a="http://schemas.openxmlformats.org/drawingml/2006/main">
              <a:rPr lang="vi" sz="2400" dirty="0">
                <a:solidFill>
                  <a:srgbClr val="000000"/>
                </a:solidFill>
                <a:latin typeface="Arial (Body)"/>
                <a:ea typeface="ＭＳ Ｐゴシック" charset="0"/>
              </a:rPr>
              <a:t>khóa mã hóa</a:t>
            </a:r>
          </a:p>
          <a:p>
            <a:pPr xmlns:a="http://schemas.openxmlformats.org/drawingml/2006/main" marL="255651" lvl="0" indent="-255651" eaLnBrk="0" fontAlgn="base" hangingPunct="0">
              <a:spcAft>
                <a:spcPct val="0"/>
              </a:spcAft>
              <a:tabLst/>
            </a:pPr>
            <a:r xmlns:a="http://schemas.openxmlformats.org/drawingml/2006/main">
              <a:rPr lang="vi" sz="2400" dirty="0">
                <a:solidFill>
                  <a:srgbClr val="000000"/>
                </a:solidFill>
                <a:latin typeface="Arial (Body)"/>
                <a:ea typeface="ＭＳ Ｐゴシック" charset="0"/>
              </a:rPr>
              <a:t>loại kiểm tra tính toàn vẹn được sử dụng (ví dụ: </a:t>
            </a:r>
            <a:r xmlns:a="http://schemas.openxmlformats.org/drawingml/2006/main">
              <a:rPr lang="vi" sz="2400" dirty="0" smtClean="0">
                <a:solidFill>
                  <a:srgbClr val="000000"/>
                </a:solidFill>
                <a:latin typeface="Arial (Body)"/>
                <a:ea typeface="ＭＳ Ｐゴシック" charset="0"/>
              </a:rPr>
              <a:t>H</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 </a:t>
            </a:r>
            <a:r xmlns:a="http://schemas.openxmlformats.org/drawingml/2006/main">
              <a:rPr lang="vi" sz="2400" dirty="0">
                <a:solidFill>
                  <a:srgbClr val="000000"/>
                </a:solidFill>
                <a:latin typeface="Arial (Body)"/>
                <a:ea typeface="ＭＳ Ｐゴシック" charset="0"/>
              </a:rPr>
              <a:t>với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D5 </a:t>
            </a:r>
            <a:r xmlns:a="http://schemas.openxmlformats.org/drawingml/2006/main">
              <a:rPr lang="vi" sz="2400" dirty="0">
                <a:solidFill>
                  <a:srgbClr val="000000"/>
                </a:solidFill>
                <a:latin typeface="Arial (Body)"/>
                <a:ea typeface="ＭＳ Ｐゴシック" charset="0"/>
              </a:rPr>
              <a:t>)</a:t>
            </a:r>
          </a:p>
          <a:p>
            <a:pPr xmlns:a="http://schemas.openxmlformats.org/drawingml/2006/main" marL="255651" lvl="0" indent="-255651" eaLnBrk="0" fontAlgn="base" hangingPunct="0">
              <a:spcAft>
                <a:spcPct val="0"/>
              </a:spcAft>
              <a:tabLst/>
            </a:pPr>
            <a:r xmlns:a="http://schemas.openxmlformats.org/drawingml/2006/main">
              <a:rPr lang="vi" sz="2400" dirty="0">
                <a:solidFill>
                  <a:srgbClr val="000000"/>
                </a:solidFill>
                <a:latin typeface="Arial (Body)"/>
                <a:ea typeface="ＭＳ Ｐゴシック" charset="0"/>
              </a:rPr>
              <a:t>khóa xác thực</a:t>
            </a:r>
          </a:p>
        </p:txBody>
      </p:sp>
    </p:spTree>
    <p:extLst>
      <p:ext uri="{BB962C8B-B14F-4D97-AF65-F5344CB8AC3E}">
        <p14:creationId xmlns:p14="http://schemas.microsoft.com/office/powerpoint/2010/main" val="414565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Cơ sở dữ liệu hiệp hội bảo mật (S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Một</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endParaRPr xmlns:a="http://schemas.openxmlformats.org/drawingml/2006/main" lang="en-US" kern="1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Arial (Body)"/>
                <a:ea typeface="ＭＳ Ｐゴシック" charset="0"/>
                <a:cs typeface="Gill Sans MT" charset="0"/>
              </a:rPr>
              <a:t>điểm cuối giữ </a:t>
            </a:r>
            <a:r xmlns:a="http://schemas.openxmlformats.org/drawingml/2006/main">
              <a:rPr lang="vi" sz="2400" kern="1200" dirty="0" smtClean="0">
                <a:solidFill>
                  <a:srgbClr val="000000"/>
                </a:solidFill>
                <a:latin typeface="Arial (Body)"/>
                <a:ea typeface="ＭＳ Ｐゴシック" charset="0"/>
                <a:cs typeface="Gill Sans MT" charset="0"/>
              </a:rPr>
              <a:t>S</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Một trạng thái </a:t>
            </a:r>
            <a:r xmlns:a="http://schemas.openxmlformats.org/drawingml/2006/main">
              <a:rPr lang="vi" sz="2400" kern="1200" dirty="0">
                <a:solidFill>
                  <a:srgbClr val="000000"/>
                </a:solidFill>
                <a:latin typeface="Arial (Body)"/>
                <a:ea typeface="ＭＳ Ｐゴシック" charset="0"/>
                <a:cs typeface="Gill Sans MT" charset="0"/>
              </a:rPr>
              <a:t>trong </a:t>
            </a:r>
            <a:r xmlns:a="http://schemas.openxmlformats.org/drawingml/2006/main">
              <a:rPr lang="vi" sz="2400" b="1" kern="1200" dirty="0">
                <a:solidFill>
                  <a:srgbClr val="000000"/>
                </a:solidFill>
                <a:latin typeface="Arial (Body)"/>
                <a:ea typeface="ＭＳ Ｐゴシック" charset="0"/>
                <a:cs typeface="Gill Sans MT" charset="0"/>
              </a:rPr>
              <a:t>cơ sở dữ liệu liên kết bảo mật </a:t>
            </a:r>
            <a:r xmlns:a="http://schemas.openxmlformats.org/drawingml/2006/main">
              <a:rPr lang="vi" sz="2400" b="1" kern="1200" dirty="0" smtClean="0">
                <a:solidFill>
                  <a:srgbClr val="000000"/>
                </a:solidFill>
                <a:latin typeface="Arial (Body)"/>
                <a:ea typeface="ＭＳ Ｐゴシック" charset="0"/>
                <a:cs typeface="Gill Sans MT" charset="0"/>
              </a:rPr>
              <a:t>(S</a:t>
            </a:r>
            <a:r xmlns:a="http://schemas.openxmlformats.org/drawingml/2006/main">
              <a:rPr lang="vi" sz="100" b="1" kern="1200" dirty="0" smtClean="0">
                <a:solidFill>
                  <a:srgbClr val="000000"/>
                </a:solidFill>
                <a:latin typeface="Arial (Body)"/>
                <a:ea typeface="ＭＳ Ｐゴシック" charset="0"/>
                <a:cs typeface="Gill Sans MT" charset="0"/>
              </a:rPr>
              <a:t> </a:t>
            </a:r>
            <a:r xmlns:a="http://schemas.openxmlformats.org/drawingml/2006/main">
              <a:rPr lang="vi" sz="2400" b="1" kern="1200" dirty="0" smtClean="0">
                <a:solidFill>
                  <a:srgbClr val="000000"/>
                </a:solidFill>
                <a:latin typeface="Arial (Body)"/>
                <a:ea typeface="ＭＳ Ｐゴシック" charset="0"/>
                <a:cs typeface="Gill Sans MT" charset="0"/>
              </a:rPr>
              <a:t>Một</a:t>
            </a:r>
            <a:r xmlns:a="http://schemas.openxmlformats.org/drawingml/2006/main">
              <a:rPr lang="vi" sz="100" b="1" kern="1200" dirty="0" smtClean="0">
                <a:solidFill>
                  <a:srgbClr val="000000"/>
                </a:solidFill>
                <a:latin typeface="Arial (Body)"/>
                <a:ea typeface="ＭＳ Ｐゴシック" charset="0"/>
                <a:cs typeface="Gill Sans MT" charset="0"/>
              </a:rPr>
              <a:t> </a:t>
            </a:r>
            <a:r xmlns:a="http://schemas.openxmlformats.org/drawingml/2006/main">
              <a:rPr lang="vi" sz="2400" b="1" kern="1200" dirty="0" smtClean="0">
                <a:solidFill>
                  <a:srgbClr val="000000"/>
                </a:solidFill>
                <a:latin typeface="Arial (Body)"/>
                <a:ea typeface="ＭＳ Ｐゴシック" charset="0"/>
                <a:cs typeface="Gill Sans MT" charset="0"/>
              </a:rPr>
              <a:t>D </a:t>
            </a:r>
            <a:r xmlns:a="http://schemas.openxmlformats.org/drawingml/2006/main">
              <a:rPr lang="vi" sz="2400" i="1"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 </a:t>
            </a:r>
            <a:r xmlns:a="http://schemas.openxmlformats.org/drawingml/2006/main">
              <a:rPr lang="vi" sz="2400" kern="1200" dirty="0">
                <a:solidFill>
                  <a:srgbClr val="000000"/>
                </a:solidFill>
                <a:latin typeface="Arial (Body)"/>
                <a:ea typeface="ＭＳ Ｐゴシック" charset="0"/>
                <a:cs typeface="Gill Sans MT" charset="0"/>
              </a:rPr>
              <a:t>nơi nó có thể xác định vị trí của chúng trong quá trình xử lý.</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Arial (Body)"/>
                <a:ea typeface="ＭＳ Ｐゴシック" charset="0"/>
                <a:cs typeface="Gill Sans MT" charset="0"/>
              </a:rPr>
              <a:t>với n nhân viên bán hàng, 2 + 2n </a:t>
            </a:r>
            <a:r xmlns:a="http://schemas.openxmlformats.org/drawingml/2006/main">
              <a:rPr lang="vi" sz="2400" kern="1200" dirty="0" smtClean="0">
                <a:solidFill>
                  <a:srgbClr val="000000"/>
                </a:solidFill>
                <a:latin typeface="Arial (Body)"/>
                <a:ea typeface="ＭＳ Ｐゴシック" charset="0"/>
                <a:cs typeface="Gill Sans MT" charset="0"/>
              </a:rPr>
              <a:t>S</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Như </a:t>
            </a:r>
            <a:r xmlns:a="http://schemas.openxmlformats.org/drawingml/2006/main">
              <a:rPr lang="vi" sz="2400" kern="1200" dirty="0">
                <a:solidFill>
                  <a:srgbClr val="000000"/>
                </a:solidFill>
                <a:latin typeface="Arial (Body)"/>
                <a:ea typeface="ＭＳ Ｐゴシック" charset="0"/>
                <a:cs typeface="Gill Sans MT" charset="0"/>
              </a:rPr>
              <a:t>trong </a:t>
            </a:r>
            <a:r xmlns:a="http://schemas.openxmlformats.org/drawingml/2006/main">
              <a:rPr lang="vi" sz="2400" kern="1200" dirty="0" smtClean="0">
                <a:solidFill>
                  <a:srgbClr val="000000"/>
                </a:solidFill>
                <a:latin typeface="Arial (Body)"/>
                <a:ea typeface="ＭＳ Ｐゴシック" charset="0"/>
                <a:cs typeface="Gill Sans MT" charset="0"/>
              </a:rPr>
              <a:t>R1 </a:t>
            </a:r>
            <a:r xmlns:a="http://schemas.openxmlformats.org/drawingml/2006/main">
              <a:rPr lang="vi" altLang="ja-JP" sz="2400" kern="1200" dirty="0" smtClean="0">
                <a:solidFill>
                  <a:srgbClr val="000000"/>
                </a:solidFill>
                <a:latin typeface="Arial (Body)"/>
                <a:ea typeface="ＭＳ Ｐゴシック" charset="0"/>
                <a:cs typeface="Gill Sans MT" charset="0"/>
              </a:rPr>
              <a:t>'s S</a:t>
            </a:r>
            <a:r xmlns:a="http://schemas.openxmlformats.org/drawingml/2006/main">
              <a:rPr lang="vi" altLang="ja-JP" sz="100" kern="1200" dirty="0" smtClean="0">
                <a:solidFill>
                  <a:srgbClr val="000000"/>
                </a:solidFill>
                <a:latin typeface="Arial (Body)"/>
                <a:ea typeface="ＭＳ Ｐゴシック" charset="0"/>
                <a:cs typeface="Gill Sans MT" charset="0"/>
              </a:rPr>
              <a:t> </a:t>
            </a:r>
            <a:r xmlns:a="http://schemas.openxmlformats.org/drawingml/2006/main">
              <a:rPr lang="vi" altLang="ja-JP" sz="2400" kern="1200" dirty="0" smtClean="0">
                <a:solidFill>
                  <a:srgbClr val="000000"/>
                </a:solidFill>
                <a:latin typeface="Arial (Body)"/>
                <a:ea typeface="ＭＳ Ｐゴシック" charset="0"/>
                <a:cs typeface="Gill Sans MT" charset="0"/>
              </a:rPr>
              <a:t>Một</a:t>
            </a:r>
            <a:r xmlns:a="http://schemas.openxmlformats.org/drawingml/2006/main">
              <a:rPr lang="vi" altLang="ja-JP" sz="100" kern="1200" dirty="0" smtClean="0">
                <a:solidFill>
                  <a:srgbClr val="000000"/>
                </a:solidFill>
                <a:latin typeface="Arial (Body)"/>
                <a:ea typeface="ＭＳ Ｐゴシック" charset="0"/>
                <a:cs typeface="Gill Sans MT" charset="0"/>
              </a:rPr>
              <a:t> </a:t>
            </a:r>
            <a:r xmlns:a="http://schemas.openxmlformats.org/drawingml/2006/main">
              <a:rPr lang="vi" altLang="ja-JP" sz="2400" kern="1200" dirty="0" smtClean="0">
                <a:solidFill>
                  <a:srgbClr val="000000"/>
                </a:solidFill>
                <a:latin typeface="Arial (Body)"/>
                <a:ea typeface="ＭＳ Ｐゴシック" charset="0"/>
                <a:cs typeface="Gill Sans MT" charset="0"/>
              </a:rPr>
              <a:t>Đ.</a:t>
            </a:r>
            <a:endParaRPr xmlns:a="http://schemas.openxmlformats.org/drawingml/2006/main" lang="en-US" altLang="ja-JP" sz="2400" kern="1200" dirty="0">
              <a:solidFill>
                <a:srgbClr val="000000"/>
              </a:solidFill>
              <a:latin typeface="Arial (Body)"/>
              <a:ea typeface="ＭＳ Ｐゴシック" charset="0"/>
              <a:cs typeface="Gill Sans MT"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Arial (Body)"/>
                <a:ea typeface="ＭＳ Ｐゴシック" charset="0"/>
                <a:cs typeface="Gill Sans MT" charset="0"/>
              </a:rPr>
              <a:t>khi gửi </a:t>
            </a:r>
            <a:r xmlns:a="http://schemas.openxmlformats.org/drawingml/2006/main">
              <a:rPr lang="vi" sz="2400" kern="1200" dirty="0" smtClean="0">
                <a:solidFill>
                  <a:srgbClr val="000000"/>
                </a:solidFill>
                <a:latin typeface="Arial (Body)"/>
                <a:ea typeface="ＭＳ Ｐゴシック" charset="0"/>
                <a:cs typeface="Gill Sans MT" charset="0"/>
              </a:rPr>
              <a:t>tôi</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Psec </a:t>
            </a:r>
            <a:r xmlns:a="http://schemas.openxmlformats.org/drawingml/2006/main">
              <a:rPr lang="vi" sz="2400" kern="1200" dirty="0">
                <a:solidFill>
                  <a:srgbClr val="000000"/>
                </a:solidFill>
                <a:latin typeface="Arial (Body)"/>
                <a:ea typeface="ＭＳ Ｐゴシック" charset="0"/>
                <a:cs typeface="Gill Sans MT" charset="0"/>
              </a:rPr>
              <a:t>datagram, R1 truy cập </a:t>
            </a:r>
            <a:r xmlns:a="http://schemas.openxmlformats.org/drawingml/2006/main">
              <a:rPr lang="vi" sz="2400" kern="1200" dirty="0" smtClean="0">
                <a:solidFill>
                  <a:srgbClr val="000000"/>
                </a:solidFill>
                <a:latin typeface="Arial (Body)"/>
                <a:ea typeface="ＭＳ Ｐゴシック" charset="0"/>
                <a:cs typeface="Gill Sans MT" charset="0"/>
              </a:rPr>
              <a:t>S</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Một</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D để </a:t>
            </a:r>
            <a:r xmlns:a="http://schemas.openxmlformats.org/drawingml/2006/main">
              <a:rPr lang="vi" sz="2400" kern="1200" dirty="0">
                <a:solidFill>
                  <a:srgbClr val="000000"/>
                </a:solidFill>
                <a:latin typeface="Arial (Body)"/>
                <a:ea typeface="ＭＳ Ｐゴシック" charset="0"/>
                <a:cs typeface="Gill Sans MT" charset="0"/>
              </a:rPr>
              <a:t>xác định cách xử lý datagram.</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Arial (Body)"/>
                <a:ea typeface="ＭＳ Ｐゴシック" charset="0"/>
                <a:cs typeface="Gill Sans MT" charset="0"/>
              </a:rPr>
              <a:t>khi </a:t>
            </a:r>
            <a:r xmlns:a="http://schemas.openxmlformats.org/drawingml/2006/main">
              <a:rPr lang="vi" sz="2400" kern="1200" dirty="0" smtClean="0">
                <a:solidFill>
                  <a:srgbClr val="000000"/>
                </a:solidFill>
                <a:latin typeface="Arial (Body)"/>
                <a:ea typeface="ＭＳ Ｐゴシック" charset="0"/>
                <a:cs typeface="Gill Sans MT" charset="0"/>
              </a:rPr>
              <a:t>tôi</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Psec </a:t>
            </a:r>
            <a:r xmlns:a="http://schemas.openxmlformats.org/drawingml/2006/main">
              <a:rPr lang="vi" sz="2400" kern="1200" dirty="0">
                <a:solidFill>
                  <a:srgbClr val="000000"/>
                </a:solidFill>
                <a:latin typeface="Arial (Body)"/>
                <a:ea typeface="ＭＳ Ｐゴシック" charset="0"/>
                <a:cs typeface="Gill Sans MT" charset="0"/>
              </a:rPr>
              <a:t>datagram đến R2, R2 kiểm tra </a:t>
            </a:r>
            <a:r xmlns:a="http://schemas.openxmlformats.org/drawingml/2006/main">
              <a:rPr lang="vi" sz="2400" kern="1200" dirty="0" smtClean="0">
                <a:solidFill>
                  <a:srgbClr val="000000"/>
                </a:solidFill>
                <a:latin typeface="Arial (Body)"/>
                <a:ea typeface="ＭＳ Ｐゴシック" charset="0"/>
                <a:cs typeface="Gill Sans MT" charset="0"/>
              </a:rPr>
              <a:t>S</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PI trong tôi</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Psec </a:t>
            </a:r>
            <a:r xmlns:a="http://schemas.openxmlformats.org/drawingml/2006/main">
              <a:rPr lang="vi" sz="2400" kern="1200" dirty="0">
                <a:solidFill>
                  <a:srgbClr val="000000"/>
                </a:solidFill>
                <a:latin typeface="Arial (Body)"/>
                <a:ea typeface="ＭＳ Ｐゴシック" charset="0"/>
                <a:cs typeface="Gill Sans MT" charset="0"/>
              </a:rPr>
              <a:t>datagram, chỉ số </a:t>
            </a:r>
            <a:r xmlns:a="http://schemas.openxmlformats.org/drawingml/2006/main">
              <a:rPr lang="vi" sz="2400" kern="1200" dirty="0" smtClean="0">
                <a:solidFill>
                  <a:srgbClr val="000000"/>
                </a:solidFill>
                <a:latin typeface="Arial (Body)"/>
                <a:ea typeface="ＭＳ Ｐゴシック" charset="0"/>
                <a:cs typeface="Gill Sans MT" charset="0"/>
              </a:rPr>
              <a:t>S</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Một</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D với S</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P</a:t>
            </a:r>
            <a:r xmlns:a="http://schemas.openxmlformats.org/drawingml/2006/main">
              <a:rPr lang="vi" sz="100" kern="1200" dirty="0" smtClean="0">
                <a:solidFill>
                  <a:srgbClr val="000000"/>
                </a:solidFill>
                <a:latin typeface="Arial (Body)"/>
                <a:ea typeface="ＭＳ Ｐゴシック" charset="0"/>
                <a:cs typeface="Gill Sans MT" charset="0"/>
              </a:rPr>
              <a:t> </a:t>
            </a:r>
            <a:r xmlns:a="http://schemas.openxmlformats.org/drawingml/2006/main">
              <a:rPr lang="vi" sz="2400" kern="1200" dirty="0" smtClean="0">
                <a:solidFill>
                  <a:srgbClr val="000000"/>
                </a:solidFill>
                <a:latin typeface="Arial (Body)"/>
                <a:ea typeface="ＭＳ Ｐゴシック" charset="0"/>
                <a:cs typeface="Gill Sans MT" charset="0"/>
              </a:rPr>
              <a:t>I, </a:t>
            </a:r>
            <a:r xmlns:a="http://schemas.openxmlformats.org/drawingml/2006/main">
              <a:rPr lang="vi" sz="2400" kern="1200" dirty="0">
                <a:solidFill>
                  <a:srgbClr val="000000"/>
                </a:solidFill>
                <a:latin typeface="Arial (Body)"/>
                <a:ea typeface="ＭＳ Ｐゴシック" charset="0"/>
                <a:cs typeface="Gill Sans MT" charset="0"/>
              </a:rPr>
              <a:t>và xử lý datagram tương ứng </a:t>
            </a:r>
            <a:r xmlns:a="http://schemas.openxmlformats.org/drawingml/2006/main">
              <a:rPr lang="vi" sz="2400" kern="1200" dirty="0" smtClean="0">
                <a:solidFill>
                  <a:srgbClr val="000000"/>
                </a:solidFill>
                <a:latin typeface="Arial (Body)"/>
                <a:ea typeface="ＭＳ Ｐゴシック" charset="0"/>
                <a:cs typeface="Gill Sans MT" charset="0"/>
              </a:rPr>
              <a:t>.</a:t>
            </a:r>
            <a:endParaRPr xmlns:a="http://schemas.openxmlformats.org/drawingml/2006/main" lang="en-US" sz="2400" kern="1200" dirty="0">
              <a:solidFill>
                <a:srgbClr val="000000"/>
              </a:solidFill>
              <a:latin typeface="Arial (Body)"/>
              <a:ea typeface="ＭＳ Ｐゴシック" charset="0"/>
              <a:cs typeface="Gill Sans MT" charset="0"/>
            </a:endParaRPr>
          </a:p>
        </p:txBody>
      </p:sp>
    </p:spTree>
    <p:extLst>
      <p:ext uri="{BB962C8B-B14F-4D97-AF65-F5344CB8AC3E}">
        <p14:creationId xmlns:p14="http://schemas.microsoft.com/office/powerpoint/2010/main" val="819656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 </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Psec Datagram</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dirty="0">
                <a:solidFill>
                  <a:srgbClr val="000000"/>
                </a:solidFill>
                <a:latin typeface="Arial (Body)"/>
                <a:ea typeface="ＭＳ Ｐゴシック" charset="0"/>
              </a:rPr>
              <a:t>bây giờ hãy tập trung vào chế độ đường hầm với </a:t>
            </a:r>
            <a:r xmlns:a="http://schemas.openxmlformats.org/drawingml/2006/main">
              <a:rPr lang="vi" sz="24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a:t>
            </a:r>
            <a:endParaRPr xmlns:a="http://schemas.openxmlformats.org/drawingml/2006/main" lang="en-US" sz="2400" dirty="0">
              <a:solidFill>
                <a:srgbClr val="000000"/>
              </a:solidFill>
              <a:latin typeface="Arial (Body)"/>
              <a:ea typeface="ＭＳ Ｐゴシック" charset="0"/>
            </a:endParaRPr>
          </a:p>
        </p:txBody>
      </p:sp>
      <p:pic>
        <p:nvPicPr>
          <p:cNvPr id="4" name="Picture 3"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2"/>
          <a:stretch>
            <a:fillRect/>
          </a:stretch>
        </p:blipFill>
        <p:spPr>
          <a:xfrm>
            <a:off x="1285971" y="2441718"/>
            <a:ext cx="6572058" cy="2706859"/>
          </a:xfrm>
          <a:prstGeom prst="rect">
            <a:avLst/>
          </a:prstGeom>
        </p:spPr>
      </p:pic>
    </p:spTree>
    <p:extLst>
      <p:ext uri="{BB962C8B-B14F-4D97-AF65-F5344CB8AC3E}">
        <p14:creationId xmlns:p14="http://schemas.microsoft.com/office/powerpoint/2010/main" val="2221051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Điều gì xảy ra?</a:t>
            </a:r>
            <a:endParaRPr xmlns:a="http://schemas.openxmlformats.org/drawingml/2006/main" lang="en-US" dirty="0">
              <a:latin typeface="Times New Roman" panose="02020603050405020304" pitchFamily="18" charset="0"/>
              <a:ea typeface="ＭＳ Ｐゴシック" charset="0"/>
            </a:endParaRPr>
          </a:p>
        </p:txBody>
      </p:sp>
      <p:pic>
        <p:nvPicPr>
          <p:cNvPr id="3" name="Picture 2" descr="A diagram has 3 connected parts with linked routers between parts. 1, headquarters. There is a P C, 172 period 16 period 1 forward slash 24. Router, R 1. Link to part 2, 200 period 168 period 1 period 100. Part 2, Internet. Router, R 2. Link, 193 period 68 period 2 period 23. From R 1 to R 2, an arrow spans across part 2, security association. Part 3, branch office. P C, 172 period 16 period 2 forward slash 24."/>
          <p:cNvPicPr>
            <a:picLocks noChangeAspect="1"/>
          </p:cNvPicPr>
          <p:nvPr/>
        </p:nvPicPr>
        <p:blipFill>
          <a:blip r:embed="rId2"/>
          <a:stretch>
            <a:fillRect/>
          </a:stretch>
        </p:blipFill>
        <p:spPr>
          <a:xfrm>
            <a:off x="1056108" y="1733087"/>
            <a:ext cx="7031784" cy="2114368"/>
          </a:xfrm>
          <a:prstGeom prst="rect">
            <a:avLst/>
          </a:prstGeom>
        </p:spPr>
      </p:pic>
      <p:pic>
        <p:nvPicPr>
          <p:cNvPr id="4" name="Picture 3"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3"/>
          <a:stretch>
            <a:fillRect/>
          </a:stretch>
        </p:blipFill>
        <p:spPr>
          <a:xfrm>
            <a:off x="1885394" y="4120666"/>
            <a:ext cx="5373213" cy="2088416"/>
          </a:xfrm>
          <a:prstGeom prst="rect">
            <a:avLst/>
          </a:prstGeom>
        </p:spPr>
      </p:pic>
    </p:spTree>
    <p:extLst>
      <p:ext uri="{BB962C8B-B14F-4D97-AF65-F5344CB8AC3E}">
        <p14:creationId xmlns:p14="http://schemas.microsoft.com/office/powerpoint/2010/main" val="4190042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sz="3200" dirty="0" smtClean="0">
                <a:latin typeface="Times New Roman" panose="02020603050405020304" pitchFamily="18" charset="0"/>
                <a:ea typeface="ＭＳ Ｐゴシック" charset="0"/>
              </a:rPr>
              <a:t>R1: Chuyển đổi Datagram gốc thành 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sz="3200" dirty="0" smtClean="0">
                <a:latin typeface="Times New Roman" panose="02020603050405020304" pitchFamily="18" charset="0"/>
                <a:ea typeface="ＭＳ Ｐゴシック" charset="0"/>
              </a:rPr>
              <a:t>Gói dữ liệu Psec</a:t>
            </a:r>
            <a:endParaRPr xmlns:a="http://schemas.openxmlformats.org/drawingml/2006/main" lang="en-US" sz="3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nối vào mặt sau của datagram gốc (bao gồm các trường tiêu đề gốc!) một </a:t>
            </a:r>
            <a:r xmlns:a="http://schemas.openxmlformats.org/drawingml/2006/main">
              <a:rPr lang="vi" sz="22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E</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S</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trường P xe kéo”.</a:t>
            </a:r>
            <a:endParaRPr xmlns:a="http://schemas.openxmlformats.org/drawingml/2006/main" lang="en-US" altLang="ja-JP" sz="2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mã hóa kết quả bằng thuật toán &amp; khóa được chỉ định bởi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MỘT.</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thêm vào phía trước số được mã hóa này là </a:t>
            </a:r>
            <a:r xmlns:a="http://schemas.openxmlformats.org/drawingml/2006/main">
              <a:rPr lang="vi" sz="22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E</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S</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200" dirty="0" smtClean="0">
                <a:solidFill>
                  <a:srgbClr val="000000"/>
                </a:solidFill>
                <a:latin typeface="Arial (Body)"/>
                <a:ea typeface="ＭＳ Ｐゴシック" charset="0"/>
              </a:rPr>
              <a:t>tiêu đề P”, </a:t>
            </a:r>
            <a:r xmlns:a="http://schemas.openxmlformats.org/drawingml/2006/main">
              <a:rPr lang="vi" altLang="ja-JP" sz="2200" dirty="0">
                <a:solidFill>
                  <a:srgbClr val="000000"/>
                </a:solidFill>
                <a:latin typeface="Arial (Body)"/>
                <a:ea typeface="ＭＳ Ｐゴシック" charset="0"/>
              </a:rPr>
              <a:t>tạo ra </a:t>
            </a:r>
            <a:r xmlns:a="http://schemas.openxmlformats.org/drawingml/2006/main">
              <a:rPr lang="vi" altLang="ja-JP" sz="2200" dirty="0" smtClean="0">
                <a:solidFill>
                  <a:srgbClr val="000000"/>
                </a:solidFill>
                <a:latin typeface="Arial (Body)"/>
                <a:ea typeface="ＭＳ Ｐゴシック" charset="0"/>
              </a:rPr>
              <a:t>“enchilada”.</a:t>
            </a:r>
            <a:endParaRPr xmlns:a="http://schemas.openxmlformats.org/drawingml/2006/main" lang="en-US" altLang="ja-JP" sz="2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tạo xác thực </a:t>
            </a:r>
            <a:r xmlns:a="http://schemas.openxmlformats.org/drawingml/2006/main">
              <a:rPr lang="vi" sz="22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 trên </a:t>
            </a:r>
            <a:r xmlns:a="http://schemas.openxmlformats.org/drawingml/2006/main">
              <a:rPr lang="vi" sz="2200" dirty="0">
                <a:solidFill>
                  <a:srgbClr val="000000"/>
                </a:solidFill>
                <a:latin typeface="Arial (Body)"/>
                <a:ea typeface="ＭＳ Ｐゴシック" charset="0"/>
              </a:rPr>
              <a:t>toàn </a:t>
            </a:r>
            <a:r xmlns:a="http://schemas.openxmlformats.org/drawingml/2006/main">
              <a:rPr lang="vi" sz="2200" b="1" dirty="0">
                <a:solidFill>
                  <a:srgbClr val="000000"/>
                </a:solidFill>
                <a:latin typeface="Arial (Body)"/>
                <a:ea typeface="ＭＳ Ｐゴシック" charset="0"/>
              </a:rPr>
              <a:t>bộ enchilada </a:t>
            </a:r>
            <a:r xmlns:a="http://schemas.openxmlformats.org/drawingml/2006/main">
              <a:rPr lang="vi" sz="2200" dirty="0">
                <a:solidFill>
                  <a:srgbClr val="000000"/>
                </a:solidFill>
                <a:latin typeface="Arial (Body)"/>
                <a:ea typeface="ＭＳ Ｐゴシック" charset="0"/>
              </a:rPr>
              <a:t>, sử dụng thuật toán và khóa được chỉ định trong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MỘT;</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nối thêm </a:t>
            </a:r>
            <a:r xmlns:a="http://schemas.openxmlformats.org/drawingml/2006/main">
              <a:rPr lang="vi" sz="22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 vào </a:t>
            </a:r>
            <a:r xmlns:a="http://schemas.openxmlformats.org/drawingml/2006/main">
              <a:rPr lang="vi" sz="2200" dirty="0">
                <a:solidFill>
                  <a:srgbClr val="000000"/>
                </a:solidFill>
                <a:latin typeface="Arial (Body)"/>
                <a:ea typeface="ＭＳ Ｐゴシック" charset="0"/>
              </a:rPr>
              <a:t>mặt sau của enchilada, tạo thành </a:t>
            </a:r>
            <a:r xmlns:a="http://schemas.openxmlformats.org/drawingml/2006/main">
              <a:rPr lang="vi" sz="2200" b="1" dirty="0">
                <a:solidFill>
                  <a:srgbClr val="000000"/>
                </a:solidFill>
                <a:latin typeface="Arial (Body)"/>
                <a:ea typeface="ＭＳ Ｐゴシック" charset="0"/>
              </a:rPr>
              <a:t>tải trọng </a:t>
            </a:r>
            <a:r xmlns:a="http://schemas.openxmlformats.org/drawingml/2006/main">
              <a:rPr lang="vi" sz="2200" dirty="0">
                <a:solidFill>
                  <a:srgbClr val="000000"/>
                </a:solidFill>
                <a:latin typeface="Arial (Body)"/>
                <a:ea typeface="ＭＳ Ｐゴシック" charset="0"/>
              </a:rPr>
              <a: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tạo ra </a:t>
            </a:r>
            <a:r xmlns:a="http://schemas.openxmlformats.org/drawingml/2006/main">
              <a:rPr lang="vi" sz="2200" dirty="0" smtClean="0">
                <a:solidFill>
                  <a:srgbClr val="000000"/>
                </a:solidFill>
                <a:latin typeface="Arial (Body)"/>
                <a:ea typeface="ＭＳ Ｐゴシック" charset="0"/>
              </a:rPr>
              <a:t>tôi hoàn toàn mới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P tiêu đề </a:t>
            </a:r>
            <a:r xmlns:a="http://schemas.openxmlformats.org/drawingml/2006/main">
              <a:rPr lang="vi" sz="2200" dirty="0">
                <a:solidFill>
                  <a:srgbClr val="000000"/>
                </a:solidFill>
                <a:latin typeface="Arial (Body)"/>
                <a:ea typeface="ＭＳ Ｐゴシック" charset="0"/>
              </a:rPr>
              <a:t>, với tất cả các </a:t>
            </a:r>
            <a:r xmlns:a="http://schemas.openxmlformats.org/drawingml/2006/main">
              <a:rPr lang="vi" sz="2200" dirty="0" smtClean="0">
                <a:solidFill>
                  <a:srgbClr val="000000"/>
                </a:solidFill>
                <a:latin typeface="Arial (Body)"/>
                <a:ea typeface="ＭＳ Ｐゴシック" charset="0"/>
              </a:rPr>
              <a:t>tôi cổ điển</a:t>
            </a:r>
            <a:r xmlns:a="http://schemas.openxmlformats.org/drawingml/2006/main">
              <a:rPr lang="vi" sz="100" dirty="0" smtClean="0">
                <a:solidFill>
                  <a:srgbClr val="000000"/>
                </a:solidFill>
                <a:latin typeface="Arial (Body)"/>
                <a:ea typeface="ＭＳ Ｐゴシック" charset="0"/>
              </a:rPr>
              <a:t> Các trường tiêu đề </a:t>
            </a:r>
            <a:r xmlns:a="http://schemas.openxmlformats.org/drawingml/2006/main">
              <a:rPr lang="vi" sz="2200" dirty="0" smtClean="0">
                <a:solidFill>
                  <a:srgbClr val="000000"/>
                </a:solidFill>
                <a:latin typeface="Arial (Body)"/>
                <a:ea typeface="ＭＳ Ｐゴシック" charset="0"/>
              </a:rPr>
              <a:t>Pv4 </a:t>
            </a:r>
            <a:r xmlns:a="http://schemas.openxmlformats.org/drawingml/2006/main">
              <a:rPr lang="vi" sz="2200" dirty="0">
                <a:solidFill>
                  <a:srgbClr val="000000"/>
                </a:solidFill>
                <a:latin typeface="Arial (Body)"/>
                <a:ea typeface="ＭＳ Ｐゴシック" charset="0"/>
              </a:rPr>
              <a:t>, được thêm vào trước </a:t>
            </a:r>
            <a:r xmlns:a="http://schemas.openxmlformats.org/drawingml/2006/main">
              <a:rPr lang="vi" sz="2200" dirty="0" smtClean="0">
                <a:solidFill>
                  <a:srgbClr val="000000"/>
                </a:solidFill>
                <a:latin typeface="Arial (Body)"/>
                <a:ea typeface="ＭＳ Ｐゴシック" charset="0"/>
              </a:rPr>
              <a:t>tải trọng</a:t>
            </a:r>
            <a:endParaRPr xmlns:a="http://schemas.openxmlformats.org/drawingml/2006/main"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1405382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Bên trong Enchilada:</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7932057" cy="241601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Đoạn giới thiệu P </a:t>
            </a:r>
            <a:r xmlns:a="http://schemas.openxmlformats.org/drawingml/2006/main">
              <a:rPr lang="vi" sz="2200" dirty="0">
                <a:solidFill>
                  <a:srgbClr val="000000"/>
                </a:solidFill>
                <a:latin typeface="Arial (Body)"/>
                <a:ea typeface="ＭＳ Ｐゴシック" charset="0"/>
              </a:rPr>
              <a:t>: Đệm cho mật mã khối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Tiêu đề P:</a:t>
            </a:r>
            <a:endParaRPr xmlns:a="http://schemas.openxmlformats.org/drawingml/2006/main" lang="en-US" sz="22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Tôi, </a:t>
            </a:r>
            <a:r xmlns:a="http://schemas.openxmlformats.org/drawingml/2006/main">
              <a:rPr lang="vi" sz="2200" dirty="0">
                <a:solidFill>
                  <a:srgbClr val="000000"/>
                </a:solidFill>
                <a:latin typeface="Arial (Body)"/>
                <a:ea typeface="ＭＳ Ｐゴシック" charset="0"/>
              </a:rPr>
              <a:t>vì vậy thực thể nhận biết phải làm gì</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Số thứ tự, để ngăn chặn các cuộc tấn công phát lại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 trong E</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Trường </a:t>
            </a:r>
            <a:r xmlns:a="http://schemas.openxmlformats.org/drawingml/2006/main">
              <a:rPr lang="vi" sz="2200" dirty="0" smtClean="0">
                <a:solidFill>
                  <a:srgbClr val="000000"/>
                </a:solidFill>
                <a:latin typeface="Arial (Body)"/>
                <a:ea typeface="ＭＳ Ｐゴシック" charset="0"/>
              </a:rPr>
              <a:t>P auth </a:t>
            </a:r>
            <a:r xmlns:a="http://schemas.openxmlformats.org/drawingml/2006/main">
              <a:rPr lang="vi" sz="2200" dirty="0">
                <a:solidFill>
                  <a:srgbClr val="000000"/>
                </a:solidFill>
                <a:latin typeface="Arial (Body)"/>
                <a:ea typeface="ＭＳ Ｐゴシック" charset="0"/>
              </a:rPr>
              <a:t>được tạo bằng </a:t>
            </a:r>
            <a:r xmlns:a="http://schemas.openxmlformats.org/drawingml/2006/main">
              <a:rPr lang="vi" sz="2200" dirty="0" smtClean="0">
                <a:solidFill>
                  <a:srgbClr val="000000"/>
                </a:solidFill>
                <a:latin typeface="Arial (Body)"/>
                <a:ea typeface="ＭＳ Ｐゴシック" charset="0"/>
              </a:rPr>
              <a:t>khóa bí mật dùng chung</a:t>
            </a:r>
            <a:endParaRPr xmlns:a="http://schemas.openxmlformats.org/drawingml/2006/main" lang="en-US" sz="2200" dirty="0">
              <a:solidFill>
                <a:srgbClr val="000000"/>
              </a:solidFill>
              <a:latin typeface="Arial (Body)"/>
              <a:ea typeface="ＭＳ Ｐゴシック" charset="0"/>
            </a:endParaRPr>
          </a:p>
        </p:txBody>
      </p:sp>
      <p:pic>
        <p:nvPicPr>
          <p:cNvPr id="5" name="Picture 4"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724" y="4172325"/>
            <a:ext cx="5304836" cy="2163360"/>
          </a:xfrm>
          <a:prstGeom prst="rect">
            <a:avLst/>
          </a:prstGeom>
        </p:spPr>
      </p:pic>
    </p:spTree>
    <p:extLst>
      <p:ext uri="{BB962C8B-B14F-4D97-AF65-F5344CB8AC3E}">
        <p14:creationId xmlns:p14="http://schemas.microsoft.com/office/powerpoint/2010/main" val="1790422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Số thứ tự Psec</a:t>
            </a:r>
            <a:endParaRPr xmlns:a="http://schemas.openxmlformats.org/drawingml/2006/main"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cho </a:t>
            </a:r>
            <a:r xmlns:a="http://schemas.openxmlformats.org/drawingml/2006/main">
              <a:rPr lang="vi" sz="2000" dirty="0" smtClean="0">
                <a:solidFill>
                  <a:srgbClr val="000000"/>
                </a:solidFill>
                <a:latin typeface="Arial (Body)"/>
                <a:ea typeface="ＭＳ Ｐゴシック" charset="0"/>
              </a:rPr>
              <a:t>S mới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A, </a:t>
            </a:r>
            <a:r xmlns:a="http://schemas.openxmlformats.org/drawingml/2006/main">
              <a:rPr lang="vi" sz="2000" dirty="0">
                <a:solidFill>
                  <a:srgbClr val="000000"/>
                </a:solidFill>
                <a:latin typeface="Arial (Body)"/>
                <a:ea typeface="ＭＳ Ｐゴシック" charset="0"/>
              </a:rPr>
              <a:t>người gửi khởi tạo seq. # đến 0</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mỗi lần datagram được gửi trên </a:t>
            </a:r>
            <a:r xmlns:a="http://schemas.openxmlformats.org/drawingml/2006/main">
              <a:rPr lang="vi" sz="20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người gửi tăng số lượt truy cập # seq</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đặt giá trị trong trường seq #</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ghi bàn: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ngăn chặn kẻ tấn công đánh hơi và phát lại một gói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nhận bản sao, xác thực </a:t>
            </a:r>
            <a:r xmlns:a="http://schemas.openxmlformats.org/drawingml/2006/main">
              <a:rPr lang="vi" sz="20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Các gói P </a:t>
            </a:r>
            <a:r xmlns:a="http://schemas.openxmlformats.org/drawingml/2006/main">
              <a:rPr lang="vi" sz="2000" dirty="0">
                <a:solidFill>
                  <a:srgbClr val="000000"/>
                </a:solidFill>
                <a:latin typeface="Arial (Body)"/>
                <a:ea typeface="ＭＳ Ｐゴシック" charset="0"/>
              </a:rPr>
              <a:t>có thể làm gián đoạn dịch vụ</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phương pháp:</a:t>
            </a:r>
            <a:endParaRPr xmlns:a="http://schemas.openxmlformats.org/drawingml/2006/main" lang="en-US" sz="2000" dirty="0">
              <a:solidFill>
                <a:srgbClr val="000000"/>
              </a:solidFill>
              <a:latin typeface="Arial (Body)"/>
              <a:ea typeface="ＭＳ Ｐゴシック" charset="0"/>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điểm đến kiểm tra trùng lặp</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không theo dõi </a:t>
            </a:r>
            <a:r xmlns:a="http://schemas.openxmlformats.org/drawingml/2006/main">
              <a:rPr lang="vi" sz="2000" b="1" dirty="0">
                <a:solidFill>
                  <a:srgbClr val="000000"/>
                </a:solidFill>
                <a:latin typeface="Arial (Body)"/>
                <a:ea typeface="ＭＳ Ｐゴシック" charset="0"/>
              </a:rPr>
              <a:t>tất cả các </a:t>
            </a:r>
            <a:r xmlns:a="http://schemas.openxmlformats.org/drawingml/2006/main">
              <a:rPr lang="vi" sz="2000" dirty="0">
                <a:solidFill>
                  <a:srgbClr val="000000"/>
                </a:solidFill>
                <a:latin typeface="Arial (Body)"/>
                <a:ea typeface="ＭＳ Ｐゴシック" charset="0"/>
              </a:rPr>
              <a:t>gói đã nhận; thay vào đó sử dụng một </a:t>
            </a:r>
            <a:r xmlns:a="http://schemas.openxmlformats.org/drawingml/2006/main">
              <a:rPr lang="vi" sz="2000" dirty="0" smtClean="0">
                <a:solidFill>
                  <a:srgbClr val="000000"/>
                </a:solidFill>
                <a:latin typeface="Arial (Body)"/>
                <a:ea typeface="ＭＳ Ｐゴシック" charset="0"/>
              </a:rPr>
              <a:t>cửa sổ</a:t>
            </a:r>
            <a:endParaRPr xmlns:a="http://schemas.openxmlformats.org/drawingml/2006/main"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259358289"/>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10941</TotalTime>
  <Words>6840</Words>
  <Application>Microsoft Office PowerPoint</Application>
  <PresentationFormat>On-screen Show (4:3)</PresentationFormat>
  <Paragraphs>917</Paragraphs>
  <Slides>134</Slides>
  <Notes>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134</vt:i4>
      </vt:variant>
    </vt:vector>
  </HeadingPairs>
  <TitlesOfParts>
    <vt:vector size="148" baseType="lpstr">
      <vt:lpstr>ＭＳ Ｐゴシック</vt:lpstr>
      <vt:lpstr>SimSun</vt:lpstr>
      <vt:lpstr>Arial</vt:lpstr>
      <vt:lpstr>Arial (Body)</vt:lpstr>
      <vt:lpstr>Gill Sans MT</vt:lpstr>
      <vt:lpstr>Noto Sans Symbols</vt:lpstr>
      <vt:lpstr>Times New Roman</vt:lpstr>
      <vt:lpstr>Verdana</vt:lpstr>
      <vt:lpstr>Wingdings</vt:lpstr>
      <vt:lpstr>ZapfDingbats</vt:lpstr>
      <vt:lpstr>508 Lecture</vt:lpstr>
      <vt:lpstr>1_508 Lecture</vt:lpstr>
      <vt:lpstr>Equation</vt:lpstr>
      <vt:lpstr>MathType 6.0 Equation</vt:lpstr>
      <vt:lpstr>Computer Networking: A Top Down Approach</vt:lpstr>
      <vt:lpstr>Network Security</vt:lpstr>
      <vt:lpstr>Learning Objectives (1 of 9)</vt:lpstr>
      <vt:lpstr>What is Network Security?</vt:lpstr>
      <vt:lpstr>Friends and Enemies: Alice, Bob, Trudy</vt:lpstr>
      <vt:lpstr>Who Might Bob, Alice Be?</vt:lpstr>
      <vt:lpstr>There are Bad Guys (and Girls) Out There!</vt:lpstr>
      <vt:lpstr>Learning Objectives (2 of 9)</vt:lpstr>
      <vt:lpstr>The Language of Cryptography</vt:lpstr>
      <vt:lpstr>Breaking an Encryption Scheme</vt:lpstr>
      <vt:lpstr>Symmetric Key Cryptography</vt:lpstr>
      <vt:lpstr>Simple Encryption Scheme</vt:lpstr>
      <vt:lpstr>A More Sophisticated Encryption Approach</vt:lpstr>
      <vt:lpstr>Symmetric Key Crypto: D E S (1 of 2)</vt:lpstr>
      <vt:lpstr>Symmetric Key Crypto: D E S (2 of 2)</vt:lpstr>
      <vt:lpstr>A E S: Advanced Encryption Standard</vt:lpstr>
      <vt:lpstr>Public Key Cryptography (1 of 2)</vt:lpstr>
      <vt:lpstr>Public Key Cryptography (2 of 2)</vt:lpstr>
      <vt:lpstr>Public Key Encryption Algorithms</vt:lpstr>
      <vt:lpstr>Prerequisite: Modular Arithmetic</vt:lpstr>
      <vt:lpstr>R S A: Getting Ready</vt:lpstr>
      <vt:lpstr>R S A: Creating Public/Private Key Pair</vt:lpstr>
      <vt:lpstr>R S A: Encryption, Decryption</vt:lpstr>
      <vt:lpstr>R S A Example</vt:lpstr>
      <vt:lpstr>Why Does R S A Work?</vt:lpstr>
      <vt:lpstr>R S A: Another Important Property</vt:lpstr>
      <vt:lpstr>Why K sub B minus left parenthesis K sub B plus left parenthesis m right parenthesis right parenthesis = m = K sub B plus left parenthesis K sub B minus left parenthesis m right parenthesis right parenthesis question mark.</vt:lpstr>
      <vt:lpstr>Why is R S A Secure?</vt:lpstr>
      <vt:lpstr>R S A in Practice: Session Keys</vt:lpstr>
      <vt:lpstr>Learning Objectives (3 of 9)</vt:lpstr>
      <vt:lpstr>Authentication (1 of 2)</vt:lpstr>
      <vt:lpstr>Authentication (2 of 2)</vt:lpstr>
      <vt:lpstr>Authentication: Another Try (1 of 4)</vt:lpstr>
      <vt:lpstr>Authentication: Another Try (2 of 4)</vt:lpstr>
      <vt:lpstr>Authentication: Another Try (3 of 4)</vt:lpstr>
      <vt:lpstr>Authentication: Another Try (4 of 4)</vt:lpstr>
      <vt:lpstr>Authentication: Yet Another Try (1 of 3)</vt:lpstr>
      <vt:lpstr>Authentication: Yet Another Try (2 of 3)</vt:lpstr>
      <vt:lpstr>Authentication: Yet Another Try (3 of 3)</vt:lpstr>
      <vt:lpstr>Authentication: ap5.0</vt:lpstr>
      <vt:lpstr>ap5.0: Security Hole (1 of 2)</vt:lpstr>
      <vt:lpstr>ap5.0: Security Hole (2 of 2)</vt:lpstr>
      <vt:lpstr>Learning Objectives (4 of 9)</vt:lpstr>
      <vt:lpstr>Digital Signatures (1 of 3)</vt:lpstr>
      <vt:lpstr>Digital Signatures (2 of 3)</vt:lpstr>
      <vt:lpstr>Digital Signatures (3 of 3)</vt:lpstr>
      <vt:lpstr>Digital Signatures (4 of 4)</vt:lpstr>
      <vt:lpstr>Message Digests</vt:lpstr>
      <vt:lpstr>Internet Checksum: Poor Crypto Hash Function</vt:lpstr>
      <vt:lpstr>Digital Signature = Signed Message Digest</vt:lpstr>
      <vt:lpstr>Hash Function Algorithms</vt:lpstr>
      <vt:lpstr>Recall: ap5.0 Security Hole</vt:lpstr>
      <vt:lpstr>Public-Key Certification</vt:lpstr>
      <vt:lpstr>Certification Authorities (1 of 2)</vt:lpstr>
      <vt:lpstr>Certification Authorities (2 of 2)</vt:lpstr>
      <vt:lpstr>Learning Objectives (5 of 9)</vt:lpstr>
      <vt:lpstr>Secure E-Mail (1 of 4)</vt:lpstr>
      <vt:lpstr>Secure E-Mail (2 of 4)</vt:lpstr>
      <vt:lpstr>Secure E-Mail (3 of 4)</vt:lpstr>
      <vt:lpstr>Secure E-Mail (4 of 4)</vt:lpstr>
      <vt:lpstr>Learning Objectives (6 of 9)</vt:lpstr>
      <vt:lpstr>S S L: Secure Sockets Layer</vt:lpstr>
      <vt:lpstr>S S L and T C P / I P</vt:lpstr>
      <vt:lpstr>Could Do Something Like P G P:</vt:lpstr>
      <vt:lpstr>Toy S S L: A Simple Secure Channel</vt:lpstr>
      <vt:lpstr>Toy: A Simple Handshake</vt:lpstr>
      <vt:lpstr>Toy: Key Derivation</vt:lpstr>
      <vt:lpstr>Toy: Data Records</vt:lpstr>
      <vt:lpstr>Toy: Sequence Numbers</vt:lpstr>
      <vt:lpstr>Toy: Control Information</vt:lpstr>
      <vt:lpstr>Toy S S L: Summary</vt:lpstr>
      <vt:lpstr>Toy S S L Isn’T Complete</vt:lpstr>
      <vt:lpstr>S S L Cipher Suite</vt:lpstr>
      <vt:lpstr>Real S S L: Handshake (1 of 4)</vt:lpstr>
      <vt:lpstr>Real S S L: Handshake (2 of 4)</vt:lpstr>
      <vt:lpstr>Real S S L: Handshake (3 of 4)</vt:lpstr>
      <vt:lpstr>Real S S L: Handshake (4 of 4)</vt:lpstr>
      <vt:lpstr>S S L Record Protocol</vt:lpstr>
      <vt:lpstr>S S L Record Format</vt:lpstr>
      <vt:lpstr>Real S S L Connection</vt:lpstr>
      <vt:lpstr>Key Derivation</vt:lpstr>
      <vt:lpstr>Learning Objectives (7 of 9)</vt:lpstr>
      <vt:lpstr>What is Network-Layer Confidentiality ?</vt:lpstr>
      <vt:lpstr>Virtual Private Networks (V P Ns) (1 of 2)</vt:lpstr>
      <vt:lpstr>Virtual Private Networks (V P Ns) (2 of 2)</vt:lpstr>
      <vt:lpstr>I Psec Services</vt:lpstr>
      <vt:lpstr>I Psec Transport Mode</vt:lpstr>
      <vt:lpstr>I Psec – Transport Mode</vt:lpstr>
      <vt:lpstr>Two I Psec Protocols</vt:lpstr>
      <vt:lpstr>Four Combinations are Possible!</vt:lpstr>
      <vt:lpstr>Security Associations (S As)</vt:lpstr>
      <vt:lpstr>Example S A from R1 to R2 (1 of 2)</vt:lpstr>
      <vt:lpstr>Example S A from R1 to R2 (2 of 2)</vt:lpstr>
      <vt:lpstr>Security Association Database (S A D)</vt:lpstr>
      <vt:lpstr>I\Psec Datagram</vt:lpstr>
      <vt:lpstr>What Happens?</vt:lpstr>
      <vt:lpstr>R1: Convert Original Datagram to I Psec Datagram</vt:lpstr>
      <vt:lpstr>Inside the Enchilada:</vt:lpstr>
      <vt:lpstr>I Psec Sequence Numbers</vt:lpstr>
      <vt:lpstr>Security Policy Database (S P D)</vt:lpstr>
      <vt:lpstr>Summary: I Psec Services</vt:lpstr>
      <vt:lpstr>I K E: Internet Key Exchange</vt:lpstr>
      <vt:lpstr>I K E: P S K and P K I</vt:lpstr>
      <vt:lpstr>I K E Phases</vt:lpstr>
      <vt:lpstr>I Psec Summary</vt:lpstr>
      <vt:lpstr>Learning Objectives (8 of 9)</vt:lpstr>
      <vt:lpstr>W E P Design Goals</vt:lpstr>
      <vt:lpstr>Review: Symmetric Stream Ciphers</vt:lpstr>
      <vt:lpstr>Stream Cipher and Packet Independence</vt:lpstr>
      <vt:lpstr>W E P Encryption (1 of 2)</vt:lpstr>
      <vt:lpstr>W E P Encryption (2 of 2)</vt:lpstr>
      <vt:lpstr>W E P Encryption 2</vt:lpstr>
      <vt:lpstr>W E P Decryption Overview</vt:lpstr>
      <vt:lpstr>End-Point Authentication W/ Nonce</vt:lpstr>
      <vt:lpstr>W E P Authentication</vt:lpstr>
      <vt:lpstr>Breaking 802.11 W E P Encryption</vt:lpstr>
      <vt:lpstr>802.11i: Improved Security</vt:lpstr>
      <vt:lpstr>802.11i: Four Phases of Operation</vt:lpstr>
      <vt:lpstr>E A P: Extensible Authentication Protocol</vt:lpstr>
      <vt:lpstr>Learning Objectives (9 of 9)</vt:lpstr>
      <vt:lpstr>Firewalls</vt:lpstr>
      <vt:lpstr>Firewalls: Why</vt:lpstr>
      <vt:lpstr>Stateless Packet Filtering</vt:lpstr>
      <vt:lpstr>Stateless Packet Filtering: Example</vt:lpstr>
      <vt:lpstr>Stateless Packet Filtering: More Examples</vt:lpstr>
      <vt:lpstr>Access Control Lists</vt:lpstr>
      <vt:lpstr>Stateful Packet Filtering (1 of 2)</vt:lpstr>
      <vt:lpstr>Stateful Packet Filtering (2 of 2)</vt:lpstr>
      <vt:lpstr>Application Gateways</vt:lpstr>
      <vt:lpstr>Limitations of Firewalls, Gateways</vt:lpstr>
      <vt:lpstr>Intrusion Detection Systems (1 of 2)</vt:lpstr>
      <vt:lpstr>Intrusion Detection Systems (2 of 2)</vt:lpstr>
      <vt:lpstr>Network Security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P, Pavendan (Cognizant)</cp:lastModifiedBy>
  <cp:revision>1416</cp:revision>
  <dcterms:modified xsi:type="dcterms:W3CDTF">2018-04-24T10:38:29Z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